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22"/>
  </p:notesMasterIdLst>
  <p:sldIdLst>
    <p:sldId id="256" r:id="rId4"/>
    <p:sldId id="258" r:id="rId5"/>
    <p:sldId id="273" r:id="rId6"/>
    <p:sldId id="259" r:id="rId7"/>
    <p:sldId id="257" r:id="rId8"/>
    <p:sldId id="260" r:id="rId9"/>
    <p:sldId id="274" r:id="rId10"/>
    <p:sldId id="275" r:id="rId11"/>
    <p:sldId id="261" r:id="rId12"/>
    <p:sldId id="269" r:id="rId13"/>
    <p:sldId id="262" r:id="rId14"/>
    <p:sldId id="272" r:id="rId15"/>
    <p:sldId id="264" r:id="rId16"/>
    <p:sldId id="270" r:id="rId17"/>
    <p:sldId id="265" r:id="rId18"/>
    <p:sldId id="266" r:id="rId19"/>
    <p:sldId id="263"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BE856-2454-CC45-8027-698DC5E73433}" type="datetimeFigureOut">
              <a:rPr lang="en-US" smtClean="0"/>
              <a:t>6/15/14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AB896-F341-B744-B890-A52F6652CA63}" type="slidenum">
              <a:rPr lang="en-US" smtClean="0"/>
              <a:t>‹#›</a:t>
            </a:fld>
            <a:endParaRPr lang="en-US"/>
          </a:p>
        </p:txBody>
      </p:sp>
    </p:spTree>
    <p:extLst>
      <p:ext uri="{BB962C8B-B14F-4D97-AF65-F5344CB8AC3E}">
        <p14:creationId xmlns:p14="http://schemas.microsoft.com/office/powerpoint/2010/main" val="1892481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B1972-05B6-4AB8-9687-D98D73584F4A}" type="slidenum">
              <a:rPr lang="en-US"/>
              <a:pPr fontAlgn="base">
                <a:spcBef>
                  <a:spcPct val="0"/>
                </a:spcBef>
                <a:spcAft>
                  <a:spcPct val="0"/>
                </a:spcAft>
              </a:pPr>
              <a:t>3</a:t>
            </a:fld>
            <a:endParaRPr 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smtClean="0"/>
              <a:t>tb010703106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CC9CADE-D531-4CAA-89DC-980CB6EB9137}" type="slidenum">
              <a:rPr lang="en-US" smtClean="0">
                <a:latin typeface="Times New Roman" pitchFamily="18" charset="0"/>
                <a:cs typeface="Arial" charset="0"/>
              </a:rPr>
              <a:pPr/>
              <a:t>7</a:t>
            </a:fld>
            <a:endParaRPr lang="en-US" smtClean="0">
              <a:latin typeface="Times New Roman" pitchFamily="18" charset="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smtClean="0">
                <a:solidFill>
                  <a:srgbClr val="000000"/>
                </a:solidFill>
                <a:latin typeface="Times New Roman" pitchFamily="18" charset="0"/>
                <a:cs typeface="Times New Roman" pitchFamily="18" charset="0"/>
              </a:rPr>
              <a:t>tb121601204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EA9F1AB1-27C1-45EE-A008-F87ECAC9196F}" type="slidenum">
              <a:rPr lang="en-US" smtClean="0">
                <a:latin typeface="Times New Roman" pitchFamily="18" charset="0"/>
                <a:cs typeface="Arial" charset="0"/>
              </a:rPr>
              <a:pPr/>
              <a:t>8</a:t>
            </a:fld>
            <a:endParaRPr lang="en-US" smtClean="0">
              <a:latin typeface="Times New Roman" pitchFamily="18" charset="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smtClean="0">
                <a:solidFill>
                  <a:srgbClr val="000000"/>
                </a:solidFill>
                <a:latin typeface="Times New Roman" pitchFamily="18" charset="0"/>
                <a:cs typeface="Times New Roman" pitchFamily="18" charset="0"/>
              </a:rPr>
              <a:t>Joshua 10:12 (NLT) “On the day the Lord gave the Israelites victory over the Amorites, Joshua prayed to the Lord in front of all the people of Israel. He said, ‘Let the sun stand still over Gibeon, and the moon </a:t>
            </a:r>
            <a:r>
              <a:rPr lang="en-US" b="1" smtClean="0">
                <a:solidFill>
                  <a:srgbClr val="000000"/>
                </a:solidFill>
                <a:latin typeface="Times New Roman" pitchFamily="18" charset="0"/>
                <a:cs typeface="Times New Roman" pitchFamily="18" charset="0"/>
              </a:rPr>
              <a:t>over the valley of Aijalon</a:t>
            </a:r>
            <a:r>
              <a:rPr lang="en-US" smtClean="0">
                <a:solidFill>
                  <a:srgbClr val="000000"/>
                </a:solidFill>
                <a:latin typeface="Times New Roman" pitchFamily="18" charset="0"/>
                <a:cs typeface="Times New Roman" pitchFamily="18" charset="0"/>
              </a:rPr>
              <a:t>.’”</a:t>
            </a:r>
          </a:p>
          <a:p>
            <a:pPr eaLnBrk="1" hangingPunct="1"/>
            <a:endParaRPr lang="en-US" smtClean="0">
              <a:solidFill>
                <a:srgbClr val="000000"/>
              </a:solidFill>
              <a:latin typeface="Times New Roman" pitchFamily="18" charset="0"/>
              <a:cs typeface="Times New Roman" pitchFamily="18" charset="0"/>
            </a:endParaRPr>
          </a:p>
          <a:p>
            <a:pPr eaLnBrk="1" hangingPunct="1"/>
            <a:r>
              <a:rPr lang="en-US" smtClean="0">
                <a:solidFill>
                  <a:srgbClr val="000000"/>
                </a:solidFill>
                <a:latin typeface="Times New Roman" pitchFamily="18" charset="0"/>
                <a:cs typeface="Times New Roman" pitchFamily="18" charset="0"/>
              </a:rPr>
              <a:t>tb012503207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4E9314-70E0-42C4-B154-64EA9365C84B}" type="datetimeFigureOut">
              <a:rPr lang="en-US" smtClean="0">
                <a:solidFill>
                  <a:srgbClr val="696464"/>
                </a:solidFill>
              </a:rPr>
              <a:pPr/>
              <a:t>6/15/14</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C3A0148-1B5C-4BD0-9E87-0F1BFADDA60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480C11-BB15-4850-9174-F1E8F11F5230}" type="datetimeFigureOut">
              <a:rPr lang="en-US"/>
              <a:pPr>
                <a:defRPr/>
              </a:pPr>
              <a:t>6/15/14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25AEED-5C4E-4E87-BC72-74BED2A086E4}" type="slidenum">
              <a:rPr lang="en-US"/>
              <a:pPr>
                <a:defRPr/>
              </a:pPr>
              <a:t>‹#›</a:t>
            </a:fld>
            <a:endParaRPr lang="en-US"/>
          </a:p>
        </p:txBody>
      </p:sp>
    </p:spTree>
    <p:extLst>
      <p:ext uri="{BB962C8B-B14F-4D97-AF65-F5344CB8AC3E}">
        <p14:creationId xmlns:p14="http://schemas.microsoft.com/office/powerpoint/2010/main" val="86548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4E9314-70E0-42C4-B154-64EA9365C84B}" type="datetimeFigureOut">
              <a:rPr lang="en-US" smtClean="0">
                <a:solidFill>
                  <a:srgbClr val="696464"/>
                </a:solidFill>
              </a:rPr>
              <a:pPr/>
              <a:t>6/15/14</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C3A0148-1B5C-4BD0-9E87-0F1BFADDA60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5F4F20-3B24-415D-948D-F7C4531B2837}"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16C85-533C-4199-88DA-B1BE0FF7DC77}" type="slidenum">
              <a:rPr lang="en-US" smtClean="0"/>
              <a:pPr/>
              <a:t>‹#›</a:t>
            </a:fld>
            <a:endParaRPr lang="en-US"/>
          </a:p>
        </p:txBody>
      </p:sp>
    </p:spTree>
  </p:cSld>
  <p:clrMapOvr>
    <a:masterClrMapping/>
  </p:clrMapOvr>
  <p:transition xmlns:p14="http://schemas.microsoft.com/office/powerpoint/2010/mai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5F4F20-3B24-415D-948D-F7C4531B2837}" type="datetimeFigureOut">
              <a:rPr lang="en-US" smtClean="0"/>
              <a:pPr/>
              <a:t>6/15/14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B16C85-533C-4199-88DA-B1BE0FF7DC77}" type="slidenum">
              <a:rPr lang="en-US" smtClean="0"/>
              <a:pPr/>
              <a:t>‹#›</a:t>
            </a:fld>
            <a:endParaRPr lang="en-US"/>
          </a:p>
        </p:txBody>
      </p:sp>
    </p:spTree>
  </p:cSld>
  <p:clrMapOvr>
    <a:masterClrMapping/>
  </p:clrMapOvr>
  <p:transition xmlns:p14="http://schemas.microsoft.com/office/powerpoint/2010/mai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4E9314-70E0-42C4-B154-64EA9365C84B}" type="datetimeFigureOut">
              <a:rPr lang="en-US" smtClean="0">
                <a:solidFill>
                  <a:srgbClr val="696464"/>
                </a:solidFill>
              </a:rPr>
              <a:pPr/>
              <a:t>6/15/14</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C3A0148-1B5C-4BD0-9E87-0F1BFADDA60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F4F20-3B24-415D-948D-F7C4531B2837}"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16C85-533C-4199-88DA-B1BE0FF7DC77}" type="slidenum">
              <a:rPr lang="en-US" smtClean="0"/>
              <a:pPr/>
              <a:t>‹#›</a:t>
            </a:fld>
            <a:endParaRPr lang="en-US"/>
          </a:p>
        </p:txBody>
      </p:sp>
    </p:spTree>
  </p:cSld>
  <p:clrMapOvr>
    <a:masterClrMapping/>
  </p:clrMapOvr>
  <p:transition xmlns:p14="http://schemas.microsoft.com/office/powerpoint/2010/main">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C47C11-BB81-494F-B096-A0A3C9A3A84E}" type="slidenum">
              <a:rPr lang="en-US"/>
              <a:pPr>
                <a:defRPr/>
              </a:pPr>
              <a:t>‹#›</a:t>
            </a:fld>
            <a:endParaRPr lang="en-US" dirty="0"/>
          </a:p>
        </p:txBody>
      </p:sp>
    </p:spTree>
    <p:extLst>
      <p:ext uri="{BB962C8B-B14F-4D97-AF65-F5344CB8AC3E}">
        <p14:creationId xmlns:p14="http://schemas.microsoft.com/office/powerpoint/2010/main" val="200613482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3.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4E9314-70E0-42C4-B154-64EA9365C84B}" type="datetimeFigureOut">
              <a:rPr lang="en-US" smtClean="0">
                <a:solidFill>
                  <a:srgbClr val="696464"/>
                </a:solidFill>
              </a:rPr>
              <a:pPr/>
              <a:t>6/15/14</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C3A0148-1B5C-4BD0-9E87-0F1BFADDA6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9" r:id="rId2"/>
  </p:sldLayoutIdLst>
  <p:transition xmlns:p14="http://schemas.microsoft.com/office/powerpoint/2010/main">
    <p:strips/>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4E9314-70E0-42C4-B154-64EA9365C84B}" type="datetimeFigureOut">
              <a:rPr lang="en-US" smtClean="0">
                <a:solidFill>
                  <a:srgbClr val="696464"/>
                </a:solidFill>
              </a:rPr>
              <a:pPr/>
              <a:t>6/15/14</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C3A0148-1B5C-4BD0-9E87-0F1BFADDA6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Lst>
  <p:transition xmlns:p14="http://schemas.microsoft.com/office/powerpoint/2010/main">
    <p:strips/>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4E9314-70E0-42C4-B154-64EA9365C84B}" type="datetimeFigureOut">
              <a:rPr lang="en-US" smtClean="0">
                <a:solidFill>
                  <a:srgbClr val="696464"/>
                </a:solidFill>
              </a:rPr>
              <a:pPr/>
              <a:t>6/15/14</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C3A0148-1B5C-4BD0-9E87-0F1BFADDA6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70" r:id="rId3"/>
  </p:sldLayoutIdLst>
  <p:transition xmlns:p14="http://schemas.microsoft.com/office/powerpoint/2010/main">
    <p:strips/>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jpeg"/><Relationship Id="rId1" Type="http://schemas.openxmlformats.org/officeDocument/2006/relationships/tags" Target="../tags/tag3.xml"/><Relationship Id="rId2"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533400"/>
            <a:ext cx="3340100" cy="2503332"/>
          </a:xfrm>
          <a:prstGeom prst="rect">
            <a:avLst/>
          </a:prstGeom>
        </p:spPr>
      </p:pic>
      <p:sp>
        <p:nvSpPr>
          <p:cNvPr id="2" name="Title 1"/>
          <p:cNvSpPr>
            <a:spLocks noGrp="1"/>
          </p:cNvSpPr>
          <p:nvPr>
            <p:ph type="ctrTitle"/>
          </p:nvPr>
        </p:nvSpPr>
        <p:spPr/>
        <p:txBody>
          <a:bodyPr>
            <a:normAutofit/>
          </a:bodyPr>
          <a:lstStyle/>
          <a:p>
            <a:r>
              <a:rPr lang="es-CO" sz="3200" b="1" dirty="0" smtClean="0">
                <a:solidFill>
                  <a:srgbClr val="0000FF"/>
                </a:solidFill>
              </a:rPr>
              <a:t>“El Día Largo” en la Biblia</a:t>
            </a:r>
            <a:br>
              <a:rPr lang="es-CO" sz="3200" b="1" dirty="0" smtClean="0">
                <a:solidFill>
                  <a:srgbClr val="0000FF"/>
                </a:solidFill>
              </a:rPr>
            </a:br>
            <a:r>
              <a:rPr lang="en-US" sz="3200" b="1" i="1" dirty="0" smtClean="0">
                <a:solidFill>
                  <a:srgbClr val="0000FF"/>
                </a:solidFill>
              </a:rPr>
              <a:t>The Bible’s “Long Day”</a:t>
            </a:r>
            <a:endParaRPr lang="en-US" sz="3200" b="1" i="1" dirty="0">
              <a:solidFill>
                <a:srgbClr val="0000FF"/>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130425"/>
            <a:ext cx="8686800" cy="1470025"/>
          </a:xfrm>
        </p:spPr>
        <p:txBody>
          <a:bodyPr>
            <a:normAutofit/>
          </a:bodyPr>
          <a:lstStyle/>
          <a:p>
            <a:pPr algn="ctr"/>
            <a:r>
              <a:rPr lang="es-CO" sz="2800" b="1" dirty="0" smtClean="0">
                <a:solidFill>
                  <a:schemeClr val="tx1"/>
                </a:solidFill>
              </a:rPr>
              <a:t>Josué tuvo la fe y pidió una cosa grande</a:t>
            </a:r>
            <a:br>
              <a:rPr lang="es-CO" sz="2800" b="1" dirty="0" smtClean="0">
                <a:solidFill>
                  <a:schemeClr val="tx1"/>
                </a:solidFill>
              </a:rPr>
            </a:br>
            <a:r>
              <a:rPr lang="en-US" sz="2800" b="1" i="1" dirty="0" smtClean="0">
                <a:solidFill>
                  <a:schemeClr val="tx1"/>
                </a:solidFill>
              </a:rPr>
              <a:t>Joshua had faith and asked for a big thing</a:t>
            </a:r>
            <a:endParaRPr lang="en-US" sz="2800" b="1" i="1" dirty="0">
              <a:solidFill>
                <a:schemeClr val="tx1"/>
              </a:solidFill>
            </a:endParaRPr>
          </a:p>
        </p:txBody>
      </p:sp>
      <p:sp>
        <p:nvSpPr>
          <p:cNvPr id="5" name="Subtitle 4"/>
          <p:cNvSpPr>
            <a:spLocks noGrp="1"/>
          </p:cNvSpPr>
          <p:nvPr>
            <p:ph type="subTitle" idx="1"/>
          </p:nvPr>
        </p:nvSpPr>
        <p:spPr/>
        <p:txBody>
          <a:bodyPr>
            <a:normAutofit/>
          </a:bodyPr>
          <a:lstStyle/>
          <a:p>
            <a:r>
              <a:rPr lang="es-CO" sz="2800" b="1" dirty="0" smtClean="0">
                <a:solidFill>
                  <a:srgbClr val="0000CC"/>
                </a:solidFill>
              </a:rPr>
              <a:t>¡…y Dios se lo dio!</a:t>
            </a:r>
          </a:p>
          <a:p>
            <a:r>
              <a:rPr lang="en-US" sz="2800" b="1" i="1" dirty="0" smtClean="0">
                <a:solidFill>
                  <a:srgbClr val="0000CC"/>
                </a:solidFill>
              </a:rPr>
              <a:t>…and God gave it to him!</a:t>
            </a:r>
            <a:endParaRPr lang="en-US" sz="2800" b="1" i="1" dirty="0">
              <a:solidFill>
                <a:srgbClr val="0000CC"/>
              </a:solidFill>
            </a:endParaRPr>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868362"/>
          </a:xfrm>
        </p:spPr>
        <p:txBody>
          <a:bodyPr>
            <a:noAutofit/>
          </a:bodyPr>
          <a:lstStyle/>
          <a:p>
            <a:r>
              <a:rPr lang="es-ES" sz="2400" b="1" dirty="0" smtClean="0">
                <a:solidFill>
                  <a:srgbClr val="000000"/>
                </a:solidFill>
              </a:rPr>
              <a:t>Los creyentes por lo general mostraban poca fe.</a:t>
            </a:r>
            <a:r>
              <a:rPr lang="es-CO" sz="2400" b="1" dirty="0" smtClean="0">
                <a:solidFill>
                  <a:srgbClr val="000000"/>
                </a:solidFill>
              </a:rPr>
              <a:t/>
            </a:r>
            <a:br>
              <a:rPr lang="es-CO" sz="2400" b="1" dirty="0" smtClean="0">
                <a:solidFill>
                  <a:srgbClr val="000000"/>
                </a:solidFill>
              </a:rPr>
            </a:br>
            <a:r>
              <a:rPr lang="en-US" sz="2400" b="1" i="1" dirty="0" smtClean="0">
                <a:solidFill>
                  <a:srgbClr val="000000"/>
                </a:solidFill>
              </a:rPr>
              <a:t>Believers usually showed little faith.</a:t>
            </a:r>
            <a:endParaRPr lang="en-US" sz="2400" b="1" i="1" dirty="0">
              <a:solidFill>
                <a:srgbClr val="000000"/>
              </a:solidFill>
            </a:endParaRPr>
          </a:p>
        </p:txBody>
      </p:sp>
      <p:sp>
        <p:nvSpPr>
          <p:cNvPr id="3" name="Content Placeholder 2"/>
          <p:cNvSpPr>
            <a:spLocks noGrp="1"/>
          </p:cNvSpPr>
          <p:nvPr>
            <p:ph sz="quarter" idx="1"/>
          </p:nvPr>
        </p:nvSpPr>
        <p:spPr>
          <a:xfrm>
            <a:off x="381000" y="1447800"/>
            <a:ext cx="4038600" cy="5105400"/>
          </a:xfrm>
        </p:spPr>
        <p:txBody>
          <a:bodyPr>
            <a:normAutofit/>
          </a:bodyPr>
          <a:lstStyle/>
          <a:p>
            <a:r>
              <a:rPr lang="es-ES" sz="2000" dirty="0" smtClean="0"/>
              <a:t>“Si Dios viste así la hierba del campo, que hoy es y mañana es echada al horno, ¿no hará mucho más por vosotros, </a:t>
            </a:r>
            <a:r>
              <a:rPr lang="es-ES" sz="2000" b="1" dirty="0" smtClean="0">
                <a:solidFill>
                  <a:srgbClr val="FF0000"/>
                </a:solidFill>
              </a:rPr>
              <a:t>hombres de poca fe</a:t>
            </a:r>
            <a:r>
              <a:rPr lang="es-ES" sz="2000" dirty="0" smtClean="0"/>
              <a:t>? Por tanto, no os preocupéis.” (</a:t>
            </a:r>
            <a:r>
              <a:rPr lang="es-ES" sz="2000" dirty="0" err="1" smtClean="0"/>
              <a:t>Mt.</a:t>
            </a:r>
            <a:r>
              <a:rPr lang="es-ES" sz="2000" dirty="0" smtClean="0"/>
              <a:t> 6:30-31)</a:t>
            </a:r>
          </a:p>
          <a:p>
            <a:r>
              <a:rPr lang="es-ES" sz="2000" dirty="0" smtClean="0"/>
              <a:t>Le despertaron, diciendo: ¡Señor, sálvanos, que perecemos! Y El les dijo: ¿Por qué estáis amedrentados, </a:t>
            </a:r>
            <a:r>
              <a:rPr lang="es-ES" sz="2000" b="1" dirty="0" smtClean="0">
                <a:solidFill>
                  <a:srgbClr val="FF0000"/>
                </a:solidFill>
              </a:rPr>
              <a:t>hombres de poca fe</a:t>
            </a:r>
            <a:r>
              <a:rPr lang="es-ES" sz="2000" dirty="0" smtClean="0"/>
              <a:t>? (</a:t>
            </a:r>
            <a:r>
              <a:rPr lang="es-ES" sz="2000" dirty="0" err="1" smtClean="0"/>
              <a:t>Mat.</a:t>
            </a:r>
            <a:r>
              <a:rPr lang="es-ES" sz="2000" dirty="0" smtClean="0"/>
              <a:t> 8:25-26)</a:t>
            </a:r>
          </a:p>
        </p:txBody>
      </p:sp>
      <p:sp>
        <p:nvSpPr>
          <p:cNvPr id="4" name="Content Placeholder 3"/>
          <p:cNvSpPr>
            <a:spLocks noGrp="1"/>
          </p:cNvSpPr>
          <p:nvPr>
            <p:ph sz="quarter" idx="2"/>
          </p:nvPr>
        </p:nvSpPr>
        <p:spPr>
          <a:xfrm>
            <a:off x="4648200" y="1447800"/>
            <a:ext cx="4034790" cy="5105400"/>
          </a:xfrm>
        </p:spPr>
        <p:txBody>
          <a:bodyPr>
            <a:normAutofit/>
          </a:bodyPr>
          <a:lstStyle/>
          <a:p>
            <a:r>
              <a:rPr lang="en-US" sz="2000" dirty="0" smtClean="0"/>
              <a:t>“If God so clothes the grass of the field, which today is alive and tomorrow is thrown into the oven, will he not much more clothe you, O </a:t>
            </a:r>
            <a:r>
              <a:rPr lang="en-US" sz="2000" b="1" dirty="0" smtClean="0">
                <a:solidFill>
                  <a:srgbClr val="FF0000"/>
                </a:solidFill>
              </a:rPr>
              <a:t>you of little faith</a:t>
            </a:r>
            <a:r>
              <a:rPr lang="en-US" sz="2000" dirty="0" smtClean="0"/>
              <a:t>? Therefore do not be anxious.” (Mt. 6:30-31)</a:t>
            </a:r>
          </a:p>
          <a:p>
            <a:r>
              <a:rPr lang="en-US" sz="2000" dirty="0" smtClean="0"/>
              <a:t>They woke him, saying, “Save us, Lord; we are perishing.” And he said to them, “Why are you afraid, </a:t>
            </a:r>
            <a:r>
              <a:rPr lang="en-US" sz="2000" b="1" dirty="0" smtClean="0">
                <a:solidFill>
                  <a:srgbClr val="FF0000"/>
                </a:solidFill>
              </a:rPr>
              <a:t>O you of little faith</a:t>
            </a:r>
            <a:r>
              <a:rPr lang="en-US" sz="2000" dirty="0" smtClean="0"/>
              <a:t>?” (Mt. 8:25-26)</a:t>
            </a:r>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868362"/>
          </a:xfrm>
        </p:spPr>
        <p:txBody>
          <a:bodyPr>
            <a:noAutofit/>
          </a:bodyPr>
          <a:lstStyle/>
          <a:p>
            <a:r>
              <a:rPr lang="es-ES" sz="2400" b="1" dirty="0" smtClean="0">
                <a:solidFill>
                  <a:srgbClr val="000000"/>
                </a:solidFill>
              </a:rPr>
              <a:t>Los creyentes por lo general mostraban poca fe.</a:t>
            </a:r>
            <a:r>
              <a:rPr lang="es-CO" sz="2400" b="1" dirty="0" smtClean="0">
                <a:solidFill>
                  <a:srgbClr val="000000"/>
                </a:solidFill>
              </a:rPr>
              <a:t/>
            </a:r>
            <a:br>
              <a:rPr lang="es-CO" sz="2400" b="1" dirty="0" smtClean="0">
                <a:solidFill>
                  <a:srgbClr val="000000"/>
                </a:solidFill>
              </a:rPr>
            </a:br>
            <a:r>
              <a:rPr lang="en-US" sz="2400" b="1" i="1" dirty="0" smtClean="0">
                <a:solidFill>
                  <a:srgbClr val="000000"/>
                </a:solidFill>
              </a:rPr>
              <a:t>Believers usually showed little faith.</a:t>
            </a:r>
            <a:endParaRPr lang="en-US" sz="2400" b="1" i="1" dirty="0">
              <a:solidFill>
                <a:srgbClr val="000000"/>
              </a:solidFill>
            </a:endParaRPr>
          </a:p>
        </p:txBody>
      </p:sp>
      <p:sp>
        <p:nvSpPr>
          <p:cNvPr id="3" name="Content Placeholder 2"/>
          <p:cNvSpPr>
            <a:spLocks noGrp="1"/>
          </p:cNvSpPr>
          <p:nvPr>
            <p:ph sz="quarter" idx="1"/>
          </p:nvPr>
        </p:nvSpPr>
        <p:spPr>
          <a:xfrm>
            <a:off x="381000" y="1295400"/>
            <a:ext cx="4038600" cy="5257800"/>
          </a:xfrm>
        </p:spPr>
        <p:txBody>
          <a:bodyPr>
            <a:normAutofit fontScale="70000" lnSpcReduction="20000"/>
          </a:bodyPr>
          <a:lstStyle/>
          <a:p>
            <a:r>
              <a:rPr lang="es-ES" dirty="0" smtClean="0"/>
              <a:t>Descendiendo Pedro de la barca, caminó sobre las aguas, y fue hacia Jesús. Pero viendo la fuerza del viento tuvo miedo, y empezando a hundirse gritó, diciendo: ¡Señor, sálvame! Y al instante Jesús, extendiendo la mano, lo sostuvo y le dijo: </a:t>
            </a:r>
            <a:r>
              <a:rPr lang="es-ES" b="1" dirty="0" smtClean="0">
                <a:solidFill>
                  <a:srgbClr val="FF0000"/>
                </a:solidFill>
              </a:rPr>
              <a:t>Hombre de poca fe, ¿por qué dudaste? </a:t>
            </a:r>
            <a:r>
              <a:rPr lang="es-ES" dirty="0" smtClean="0"/>
              <a:t>(</a:t>
            </a:r>
            <a:r>
              <a:rPr lang="es-ES" dirty="0" err="1" smtClean="0"/>
              <a:t>Mat.</a:t>
            </a:r>
            <a:r>
              <a:rPr lang="es-ES" dirty="0" smtClean="0"/>
              <a:t> 14:29-31)</a:t>
            </a:r>
          </a:p>
          <a:p>
            <a:r>
              <a:rPr lang="es-ES" dirty="0" smtClean="0"/>
              <a:t>Ellos discutían entre sí, diciendo: Lo dice porque no tomamos panes. Pero Jesús, dándose cuenta, dijo: </a:t>
            </a:r>
            <a:r>
              <a:rPr lang="es-ES" b="1" dirty="0" smtClean="0">
                <a:solidFill>
                  <a:srgbClr val="FF0000"/>
                </a:solidFill>
              </a:rPr>
              <a:t>Hombres de poca fe</a:t>
            </a:r>
            <a:r>
              <a:rPr lang="es-ES" dirty="0" smtClean="0"/>
              <a:t>… Recordáis los cinco panes de los cinco mil? (</a:t>
            </a:r>
            <a:r>
              <a:rPr lang="es-ES" dirty="0" err="1" smtClean="0"/>
              <a:t>Mat.</a:t>
            </a:r>
            <a:r>
              <a:rPr lang="es-ES" dirty="0" smtClean="0"/>
              <a:t> 16:7-9)</a:t>
            </a:r>
          </a:p>
          <a:p>
            <a:pPr>
              <a:buNone/>
            </a:pPr>
            <a:r>
              <a:rPr lang="es-CO" sz="2900" b="1" dirty="0" smtClean="0"/>
              <a:t>Jesús</a:t>
            </a:r>
            <a:r>
              <a:rPr lang="es-ES" sz="2900" b="1" dirty="0" smtClean="0"/>
              <a:t> nunca </a:t>
            </a:r>
            <a:r>
              <a:rPr lang="es-CO" sz="2900" b="1" dirty="0" smtClean="0"/>
              <a:t>reprendió</a:t>
            </a:r>
            <a:r>
              <a:rPr lang="es-ES" sz="2900" b="1" dirty="0" smtClean="0"/>
              <a:t> a Sus discípulos por tener demasiada fe.</a:t>
            </a:r>
            <a:endParaRPr lang="en-US" sz="2900" b="1" dirty="0"/>
          </a:p>
        </p:txBody>
      </p:sp>
      <p:sp>
        <p:nvSpPr>
          <p:cNvPr id="4" name="Content Placeholder 3"/>
          <p:cNvSpPr>
            <a:spLocks noGrp="1"/>
          </p:cNvSpPr>
          <p:nvPr>
            <p:ph sz="quarter" idx="2"/>
          </p:nvPr>
        </p:nvSpPr>
        <p:spPr>
          <a:xfrm>
            <a:off x="4648200" y="1295400"/>
            <a:ext cx="4034790" cy="5257800"/>
          </a:xfrm>
        </p:spPr>
        <p:txBody>
          <a:bodyPr>
            <a:normAutofit fontScale="70000" lnSpcReduction="20000"/>
          </a:bodyPr>
          <a:lstStyle/>
          <a:p>
            <a:r>
              <a:rPr lang="en-US" dirty="0" smtClean="0"/>
              <a:t>Peter got out of the boat and walked on the water and came to Jesus. But when he saw the wind, he was afraid, and beginning to sink he cried out, “Lord, save me.” Jesus immediately reached out his hand and took hold of him, saying to him, “O </a:t>
            </a:r>
            <a:r>
              <a:rPr lang="en-US" b="1" dirty="0" smtClean="0">
                <a:solidFill>
                  <a:srgbClr val="FF0000"/>
                </a:solidFill>
              </a:rPr>
              <a:t>you of little faith, why did you doubt?</a:t>
            </a:r>
            <a:r>
              <a:rPr lang="en-US" dirty="0" smtClean="0"/>
              <a:t>” (Mt. 14:29-31)</a:t>
            </a:r>
          </a:p>
          <a:p>
            <a:r>
              <a:rPr lang="en-US" dirty="0" smtClean="0"/>
              <a:t>They began discussing it among themselves, saying, “We brought no bread.” But Jesus, aware of this, said, “</a:t>
            </a:r>
            <a:r>
              <a:rPr lang="en-US" b="1" dirty="0" smtClean="0">
                <a:solidFill>
                  <a:srgbClr val="FF0000"/>
                </a:solidFill>
              </a:rPr>
              <a:t>O you of little faith</a:t>
            </a:r>
            <a:r>
              <a:rPr lang="en-US" dirty="0" smtClean="0"/>
              <a:t>…Do you not remember the five loaves for the five thousand?” (Mt. 16:7-9)</a:t>
            </a:r>
          </a:p>
          <a:p>
            <a:pPr>
              <a:buNone/>
            </a:pPr>
            <a:r>
              <a:rPr lang="en-US" sz="2900" b="1" dirty="0" smtClean="0"/>
              <a:t>Jesus never reprimanded His disciples for having too much faith.</a:t>
            </a:r>
          </a:p>
        </p:txBody>
      </p:sp>
    </p:spTree>
    <p:extLst>
      <p:ext uri="{BB962C8B-B14F-4D97-AF65-F5344CB8AC3E}">
        <p14:creationId xmlns:p14="http://schemas.microsoft.com/office/powerpoint/2010/main" val="1262915353"/>
      </p:ext>
    </p:extLst>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4/3*#ppt_w"/>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4/3*#ppt_h"/>
                                          </p:val>
                                        </p:tav>
                                        <p:tav tm="100000">
                                          <p:val>
                                            <p:strVal val="#ppt_h"/>
                                          </p:val>
                                        </p:tav>
                                      </p:tavLst>
                                    </p:anim>
                                  </p:childTnLst>
                                </p:cTn>
                              </p:par>
                              <p:par>
                                <p:cTn id="23" presetID="23" presetClass="entr" presetSubtype="288"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1000" fill="hold"/>
                                        <p:tgtEl>
                                          <p:spTgt spid="4">
                                            <p:txEl>
                                              <p:pRg st="2" end="2"/>
                                            </p:txEl>
                                          </p:spTgt>
                                        </p:tgtEl>
                                        <p:attrNameLst>
                                          <p:attrName>ppt_w</p:attrName>
                                        </p:attrNameLst>
                                      </p:cBhvr>
                                      <p:tavLst>
                                        <p:tav tm="0">
                                          <p:val>
                                            <p:strVal val="4/3*#ppt_w"/>
                                          </p:val>
                                        </p:tav>
                                        <p:tav tm="100000">
                                          <p:val>
                                            <p:strVal val="#ppt_w"/>
                                          </p:val>
                                        </p:tav>
                                      </p:tavLst>
                                    </p:anim>
                                    <p:anim calcmode="lin" valueType="num">
                                      <p:cBhvr>
                                        <p:cTn id="26" dur="1000" fill="hold"/>
                                        <p:tgtEl>
                                          <p:spTgt spid="4">
                                            <p:txEl>
                                              <p:pRg st="2" end="2"/>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s-CO" sz="2800" b="1" dirty="0" smtClean="0">
                <a:solidFill>
                  <a:schemeClr val="tx1"/>
                </a:solidFill>
              </a:rPr>
              <a:t>Una Promesa a Sus Discípulos</a:t>
            </a:r>
            <a:br>
              <a:rPr lang="es-CO" sz="2800" b="1" dirty="0" smtClean="0">
                <a:solidFill>
                  <a:schemeClr val="tx1"/>
                </a:solidFill>
              </a:rPr>
            </a:br>
            <a:r>
              <a:rPr lang="en-US" sz="2800" b="1" i="1" dirty="0" smtClean="0">
                <a:solidFill>
                  <a:schemeClr val="tx1"/>
                </a:solidFill>
              </a:rPr>
              <a:t>A Promise to His Disciples</a:t>
            </a:r>
            <a:endParaRPr lang="en-US" sz="2800" b="1" i="1" dirty="0">
              <a:solidFill>
                <a:schemeClr val="tx1"/>
              </a:solidFill>
            </a:endParaRPr>
          </a:p>
        </p:txBody>
      </p:sp>
      <p:sp>
        <p:nvSpPr>
          <p:cNvPr id="8" name="Content Placeholder 7"/>
          <p:cNvSpPr>
            <a:spLocks noGrp="1"/>
          </p:cNvSpPr>
          <p:nvPr>
            <p:ph idx="1"/>
          </p:nvPr>
        </p:nvSpPr>
        <p:spPr>
          <a:xfrm>
            <a:off x="914400" y="1447800"/>
            <a:ext cx="7772400" cy="5029200"/>
          </a:xfrm>
        </p:spPr>
        <p:txBody>
          <a:bodyPr>
            <a:normAutofit/>
          </a:bodyPr>
          <a:lstStyle/>
          <a:p>
            <a:pPr>
              <a:buNone/>
            </a:pPr>
            <a:r>
              <a:rPr lang="es-ES" sz="2000" dirty="0" smtClean="0"/>
              <a:t>Jesús lo reprendió y el demonio salió, y el muchacho quedó curado desde aquel momento. Entonces los discípulos, llegándose a Jesús en privado, dijeron: ¿</a:t>
            </a:r>
            <a:r>
              <a:rPr lang="es-ES" sz="2000" b="1" dirty="0" smtClean="0">
                <a:solidFill>
                  <a:srgbClr val="FF0000"/>
                </a:solidFill>
              </a:rPr>
              <a:t>Por qué nosotros no pudimos </a:t>
            </a:r>
            <a:r>
              <a:rPr lang="es-ES" sz="2000" dirty="0" smtClean="0"/>
              <a:t>expulsarlo? Y El les dijo: </a:t>
            </a:r>
            <a:r>
              <a:rPr lang="es-ES" sz="2000" b="1" dirty="0" smtClean="0">
                <a:solidFill>
                  <a:srgbClr val="0000CC"/>
                </a:solidFill>
              </a:rPr>
              <a:t>Por vuestra poca fe</a:t>
            </a:r>
            <a:r>
              <a:rPr lang="es-ES" sz="2000" dirty="0" smtClean="0"/>
              <a:t>; porque en verdad os digo que si tenéis fe como un grano de mostaza, diréis a este monte: "Pásate de aquí allá", y se pasará; y nada os será imposible. (Mateo 17:18-20)</a:t>
            </a:r>
            <a:endParaRPr lang="en-US" sz="2000" dirty="0" smtClean="0"/>
          </a:p>
          <a:p>
            <a:pPr>
              <a:buNone/>
            </a:pPr>
            <a:endParaRPr lang="en-US" sz="2000" dirty="0" smtClean="0"/>
          </a:p>
          <a:p>
            <a:pPr>
              <a:buNone/>
            </a:pPr>
            <a:r>
              <a:rPr lang="en-US" sz="2000" i="1" dirty="0" smtClean="0"/>
              <a:t>Jesus rebuked the demon, and it came out, and the boy was healed instantly. Then the disciples came to Jesus privately and said, “</a:t>
            </a:r>
            <a:r>
              <a:rPr lang="en-US" sz="2000" b="1" i="1" dirty="0" smtClean="0">
                <a:solidFill>
                  <a:srgbClr val="FF0000"/>
                </a:solidFill>
              </a:rPr>
              <a:t>Why could we not</a:t>
            </a:r>
            <a:r>
              <a:rPr lang="en-US" sz="2000" i="1" dirty="0" smtClean="0"/>
              <a:t> cast it out?” He said to them, “</a:t>
            </a:r>
            <a:r>
              <a:rPr lang="en-US" sz="2000" b="1" i="1" dirty="0" smtClean="0">
                <a:solidFill>
                  <a:srgbClr val="0000CC"/>
                </a:solidFill>
              </a:rPr>
              <a:t>Because of your little faith</a:t>
            </a:r>
            <a:r>
              <a:rPr lang="en-US" sz="2000" i="1" dirty="0" smtClean="0"/>
              <a:t>. For truly, I say to you, if you have faith like a grain of mustard seed, you will say to this mountain, ‘Move from here to there,’ and it will move, and nothing will be impossible for you.” (Matt. 17:18-20)</a:t>
            </a:r>
            <a:endParaRPr lang="en-US" sz="2000" i="1" dirty="0"/>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s-CO" sz="2800" b="1" dirty="0" smtClean="0">
                <a:solidFill>
                  <a:srgbClr val="000000"/>
                </a:solidFill>
              </a:rPr>
              <a:t>Una Promesa a Sus Discípulos</a:t>
            </a:r>
            <a:br>
              <a:rPr lang="es-CO" sz="2800" b="1" dirty="0" smtClean="0">
                <a:solidFill>
                  <a:srgbClr val="000000"/>
                </a:solidFill>
              </a:rPr>
            </a:br>
            <a:r>
              <a:rPr lang="en-US" sz="2800" b="1" i="1" dirty="0" smtClean="0">
                <a:solidFill>
                  <a:srgbClr val="000000"/>
                </a:solidFill>
              </a:rPr>
              <a:t>A Promise to His Disciples</a:t>
            </a:r>
            <a:endParaRPr lang="en-US" sz="2800" b="1" i="1" dirty="0">
              <a:solidFill>
                <a:srgbClr val="000000"/>
              </a:solidFill>
            </a:endParaRPr>
          </a:p>
        </p:txBody>
      </p:sp>
      <p:sp>
        <p:nvSpPr>
          <p:cNvPr id="8" name="Content Placeholder 7"/>
          <p:cNvSpPr>
            <a:spLocks noGrp="1"/>
          </p:cNvSpPr>
          <p:nvPr>
            <p:ph idx="1"/>
          </p:nvPr>
        </p:nvSpPr>
        <p:spPr>
          <a:xfrm>
            <a:off x="914400" y="1447800"/>
            <a:ext cx="7772400" cy="5181600"/>
          </a:xfrm>
        </p:spPr>
        <p:txBody>
          <a:bodyPr>
            <a:normAutofit/>
          </a:bodyPr>
          <a:lstStyle/>
          <a:p>
            <a:pPr>
              <a:buNone/>
            </a:pPr>
            <a:r>
              <a:rPr lang="es-ES" sz="2000" dirty="0" smtClean="0"/>
              <a:t>Jesús lo reprendió y el demonio salió, y el muchacho quedó curado desde aquel momento. Entonces los discípulos, llegándose a Jesús en privado, dijeron: ¿Por qué nosotros no pudimos expulsarlo? Y El les dijo: Por vuestra poca fe; porque en verdad os digo que </a:t>
            </a:r>
            <a:r>
              <a:rPr lang="es-ES" sz="2000" b="1" dirty="0" smtClean="0">
                <a:solidFill>
                  <a:srgbClr val="0000CC"/>
                </a:solidFill>
              </a:rPr>
              <a:t>si tenéis fe </a:t>
            </a:r>
            <a:r>
              <a:rPr lang="es-ES" sz="2000" dirty="0" smtClean="0"/>
              <a:t>como un grano de mostaza, diréis a este monte: "Pásate de aquí allá", y se pasará; y </a:t>
            </a:r>
            <a:r>
              <a:rPr lang="es-ES" sz="2000" b="1" dirty="0" smtClean="0">
                <a:solidFill>
                  <a:srgbClr val="0000CC"/>
                </a:solidFill>
              </a:rPr>
              <a:t>nada os será imposible</a:t>
            </a:r>
            <a:r>
              <a:rPr lang="es-ES" sz="2000" dirty="0" smtClean="0"/>
              <a:t>. (Mateo 17:18-20)</a:t>
            </a:r>
            <a:endParaRPr lang="en-US" sz="2000" dirty="0" smtClean="0"/>
          </a:p>
          <a:p>
            <a:pPr>
              <a:buNone/>
            </a:pPr>
            <a:endParaRPr lang="en-US" sz="2000" dirty="0" smtClean="0"/>
          </a:p>
          <a:p>
            <a:pPr>
              <a:buNone/>
            </a:pPr>
            <a:r>
              <a:rPr lang="en-US" sz="2000" i="1" dirty="0" smtClean="0"/>
              <a:t>Jesus rebuked the demon, and it came out, and the boy was healed instantly. Then the disciples came to Jesus privately and said, “Why could we not cast it out?” He said to them, “Because of your little faith. For truly, I say to you, </a:t>
            </a:r>
            <a:r>
              <a:rPr lang="en-US" sz="2000" b="1" i="1" dirty="0" smtClean="0">
                <a:solidFill>
                  <a:srgbClr val="0000CC"/>
                </a:solidFill>
              </a:rPr>
              <a:t>if you have faith </a:t>
            </a:r>
            <a:r>
              <a:rPr lang="en-US" sz="2000" i="1" dirty="0" smtClean="0"/>
              <a:t>like a grain of mustard seed, you will say to this mountain, ‘Move from here to there,’ and it will move, and </a:t>
            </a:r>
            <a:r>
              <a:rPr lang="en-US" sz="2000" b="1" i="1" dirty="0" smtClean="0">
                <a:solidFill>
                  <a:srgbClr val="0000CC"/>
                </a:solidFill>
              </a:rPr>
              <a:t>nothing will be impossible for you</a:t>
            </a:r>
            <a:r>
              <a:rPr lang="en-US" sz="2000" i="1" dirty="0" smtClean="0"/>
              <a:t>.” (Matt. 17:18-20)</a:t>
            </a:r>
            <a:endParaRPr lang="en-US" sz="2000"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498" y="274638"/>
            <a:ext cx="8404302" cy="1020762"/>
          </a:xfrm>
        </p:spPr>
        <p:txBody>
          <a:bodyPr>
            <a:normAutofit/>
          </a:bodyPr>
          <a:lstStyle/>
          <a:p>
            <a:r>
              <a:rPr lang="es-CO" sz="2800" b="1" dirty="0" smtClean="0">
                <a:solidFill>
                  <a:srgbClr val="000000"/>
                </a:solidFill>
              </a:rPr>
              <a:t>Jesús siempre recompensó “grande fe”</a:t>
            </a:r>
            <a:r>
              <a:rPr lang="en-US" sz="2800" b="1" dirty="0" smtClean="0">
                <a:solidFill>
                  <a:srgbClr val="000000"/>
                </a:solidFill>
              </a:rPr>
              <a:t/>
            </a:r>
            <a:br>
              <a:rPr lang="en-US" sz="2800" b="1" dirty="0" smtClean="0">
                <a:solidFill>
                  <a:srgbClr val="000000"/>
                </a:solidFill>
              </a:rPr>
            </a:br>
            <a:r>
              <a:rPr lang="en-US" sz="2800" b="1" i="1" dirty="0" smtClean="0">
                <a:solidFill>
                  <a:srgbClr val="000000"/>
                </a:solidFill>
              </a:rPr>
              <a:t>Jesus always rewarded “great faith”</a:t>
            </a:r>
            <a:endParaRPr lang="en-US" sz="2800" b="1" i="1" dirty="0">
              <a:solidFill>
                <a:srgbClr val="000000"/>
              </a:solidFill>
            </a:endParaRPr>
          </a:p>
        </p:txBody>
      </p:sp>
      <p:sp>
        <p:nvSpPr>
          <p:cNvPr id="5" name="Content Placeholder 4"/>
          <p:cNvSpPr>
            <a:spLocks noGrp="1"/>
          </p:cNvSpPr>
          <p:nvPr>
            <p:ph sz="quarter" idx="1"/>
          </p:nvPr>
        </p:nvSpPr>
        <p:spPr>
          <a:xfrm>
            <a:off x="457200" y="1447800"/>
            <a:ext cx="4191000" cy="5181600"/>
          </a:xfrm>
        </p:spPr>
        <p:txBody>
          <a:bodyPr>
            <a:noAutofit/>
          </a:bodyPr>
          <a:lstStyle/>
          <a:p>
            <a:pPr>
              <a:buNone/>
            </a:pPr>
            <a:r>
              <a:rPr lang="es-ES" sz="1700" dirty="0"/>
              <a:t>R</a:t>
            </a:r>
            <a:r>
              <a:rPr lang="es-ES" sz="1700" dirty="0" smtClean="0"/>
              <a:t>espondiendo Jesús, le dijo: Oh mujer, </a:t>
            </a:r>
            <a:r>
              <a:rPr lang="es-ES" sz="1700" b="1" dirty="0" smtClean="0">
                <a:solidFill>
                  <a:srgbClr val="0000CC"/>
                </a:solidFill>
              </a:rPr>
              <a:t>grande es tu fe; que te suceda como deseas</a:t>
            </a:r>
            <a:r>
              <a:rPr lang="es-ES" sz="1700" dirty="0" smtClean="0"/>
              <a:t>. Y su hija quedó sana desde aquel momento. (</a:t>
            </a:r>
            <a:r>
              <a:rPr lang="es-CO" sz="1700" dirty="0" err="1" smtClean="0"/>
              <a:t>Mat.</a:t>
            </a:r>
            <a:r>
              <a:rPr lang="es-CO" sz="1700" dirty="0" smtClean="0"/>
              <a:t> 15:28)</a:t>
            </a:r>
          </a:p>
          <a:p>
            <a:pPr>
              <a:buNone/>
            </a:pPr>
            <a:endParaRPr lang="es-CO" sz="1700" dirty="0" smtClean="0"/>
          </a:p>
          <a:p>
            <a:pPr>
              <a:buNone/>
            </a:pPr>
            <a:r>
              <a:rPr lang="es-ES" sz="1700" dirty="0" smtClean="0"/>
              <a:t>El siervo de cierto centurión estaba enfermo y a punto de morir…</a:t>
            </a:r>
            <a:r>
              <a:rPr lang="es-ES" sz="1700" dirty="0"/>
              <a:t> </a:t>
            </a:r>
            <a:r>
              <a:rPr lang="es-ES" sz="1700" dirty="0" smtClean="0"/>
              <a:t>Cuando Jesús ya no estaba lejos de la casa, el centurión envió a unos amigos, diciéndole: Señor, no te molestes más, porque no soy digno… tan sólo di la palabra y mi siervo será sanado…</a:t>
            </a:r>
          </a:p>
          <a:p>
            <a:pPr>
              <a:buNone/>
            </a:pPr>
            <a:r>
              <a:rPr lang="es-ES" sz="1700" dirty="0" smtClean="0"/>
              <a:t>Al oír esto, Jesús se maravilló de él, y volviéndose, dijo a la multitud que le seguía: Os digo </a:t>
            </a:r>
            <a:r>
              <a:rPr lang="es-ES" sz="1700" b="1" dirty="0" smtClean="0">
                <a:solidFill>
                  <a:srgbClr val="0000CC"/>
                </a:solidFill>
              </a:rPr>
              <a:t>que ni aun en Israel he hallado una fe tan grande</a:t>
            </a:r>
            <a:r>
              <a:rPr lang="es-ES" sz="1700" dirty="0" smtClean="0"/>
              <a:t>. Y cuando los que habían sido enviados regresaron a la casa, encontraron sano al siervo. (</a:t>
            </a:r>
            <a:r>
              <a:rPr lang="es-ES" sz="1700" dirty="0" err="1" smtClean="0"/>
              <a:t>Luc</a:t>
            </a:r>
            <a:r>
              <a:rPr lang="es-ES" sz="1700" dirty="0" smtClean="0"/>
              <a:t>. 7:2-10)</a:t>
            </a:r>
            <a:endParaRPr lang="en-US" sz="1700" dirty="0"/>
          </a:p>
        </p:txBody>
      </p:sp>
      <p:sp>
        <p:nvSpPr>
          <p:cNvPr id="6" name="Content Placeholder 5"/>
          <p:cNvSpPr>
            <a:spLocks noGrp="1"/>
          </p:cNvSpPr>
          <p:nvPr>
            <p:ph sz="quarter" idx="2"/>
          </p:nvPr>
        </p:nvSpPr>
        <p:spPr>
          <a:xfrm>
            <a:off x="4648200" y="1447800"/>
            <a:ext cx="4191000" cy="5181600"/>
          </a:xfrm>
        </p:spPr>
        <p:txBody>
          <a:bodyPr>
            <a:noAutofit/>
          </a:bodyPr>
          <a:lstStyle/>
          <a:p>
            <a:pPr>
              <a:buNone/>
            </a:pPr>
            <a:r>
              <a:rPr lang="en-US" sz="1700" dirty="0" smtClean="0"/>
              <a:t>Jesus answered her, “O woman</a:t>
            </a:r>
            <a:r>
              <a:rPr lang="en-US" sz="1700" b="1" dirty="0" smtClean="0">
                <a:solidFill>
                  <a:srgbClr val="0000CC"/>
                </a:solidFill>
              </a:rPr>
              <a:t>, great is your faith! Be it done for you as you desire</a:t>
            </a:r>
            <a:r>
              <a:rPr lang="en-US" sz="1700" dirty="0" smtClean="0"/>
              <a:t>.” And her daughter was healed instantly. (Mt. 15:28)</a:t>
            </a:r>
          </a:p>
          <a:p>
            <a:pPr>
              <a:buNone/>
            </a:pPr>
            <a:endParaRPr lang="en-US" sz="1700" dirty="0" smtClean="0"/>
          </a:p>
          <a:p>
            <a:pPr>
              <a:buNone/>
            </a:pPr>
            <a:r>
              <a:rPr lang="en-US" sz="1700" dirty="0" smtClean="0"/>
              <a:t>A centurion had a servant who was sick and at the point of death… When Jesus was not far from the house, the centurion sent friends, saying to him, “Lord, do not trouble yourself, for I am not worthy… But say the word, and let my servant be healed…</a:t>
            </a:r>
          </a:p>
          <a:p>
            <a:pPr>
              <a:buNone/>
            </a:pPr>
            <a:r>
              <a:rPr lang="en-US" sz="1700" dirty="0" smtClean="0"/>
              <a:t>When Jesus heard these things, he marveled at him, and turning to the crowd that followed him, said, “I tell you, </a:t>
            </a:r>
            <a:r>
              <a:rPr lang="en-US" sz="1700" b="1" dirty="0" smtClean="0">
                <a:solidFill>
                  <a:srgbClr val="0000CC"/>
                </a:solidFill>
              </a:rPr>
              <a:t>not even in Israel have I found such faith</a:t>
            </a:r>
            <a:r>
              <a:rPr lang="en-US" sz="1700" dirty="0" smtClean="0"/>
              <a:t>.” And when those who had been sent returned to the house, they found the servant well. (</a:t>
            </a:r>
            <a:r>
              <a:rPr lang="en-US" sz="1700" dirty="0" err="1" smtClean="0"/>
              <a:t>Lk</a:t>
            </a:r>
            <a:r>
              <a:rPr lang="en-US" sz="1700" dirty="0" smtClean="0"/>
              <a:t>. 7:2-10)</a:t>
            </a:r>
            <a:endParaRPr lang="en-US" sz="1700" dirty="0"/>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sz="2800" b="1" dirty="0" smtClean="0">
                <a:solidFill>
                  <a:srgbClr val="FF0000"/>
                </a:solidFill>
              </a:rPr>
              <a:t>¿Qué grande son mis oraciones?</a:t>
            </a:r>
            <a:r>
              <a:rPr lang="en-US" sz="2800" b="1" dirty="0" smtClean="0">
                <a:solidFill>
                  <a:srgbClr val="FF0000"/>
                </a:solidFill>
              </a:rPr>
              <a:t/>
            </a:r>
            <a:br>
              <a:rPr lang="en-US" sz="2800" b="1" dirty="0" smtClean="0">
                <a:solidFill>
                  <a:srgbClr val="FF0000"/>
                </a:solidFill>
              </a:rPr>
            </a:br>
            <a:r>
              <a:rPr lang="en-US" sz="2800" b="1" i="1" dirty="0" smtClean="0">
                <a:solidFill>
                  <a:srgbClr val="FF0000"/>
                </a:solidFill>
              </a:rPr>
              <a:t>How Big are My Prayers?</a:t>
            </a:r>
            <a:endParaRPr lang="en-US" sz="2800" b="1" i="1" dirty="0">
              <a:solidFill>
                <a:srgbClr val="FF0000"/>
              </a:solidFill>
            </a:endParaRPr>
          </a:p>
        </p:txBody>
      </p:sp>
      <p:sp>
        <p:nvSpPr>
          <p:cNvPr id="3" name="Content Placeholder 2"/>
          <p:cNvSpPr>
            <a:spLocks noGrp="1"/>
          </p:cNvSpPr>
          <p:nvPr>
            <p:ph sz="quarter" idx="1"/>
          </p:nvPr>
        </p:nvSpPr>
        <p:spPr>
          <a:xfrm>
            <a:off x="914400" y="1752600"/>
            <a:ext cx="3749040" cy="4267200"/>
          </a:xfrm>
        </p:spPr>
        <p:txBody>
          <a:bodyPr/>
          <a:lstStyle/>
          <a:p>
            <a:r>
              <a:rPr lang="es-CO" sz="2200" dirty="0" smtClean="0"/>
              <a:t>¿Tengo fe para pedir cosas grandes?</a:t>
            </a:r>
          </a:p>
          <a:p>
            <a:r>
              <a:rPr lang="es-CO" sz="2200" dirty="0" smtClean="0"/>
              <a:t>¿Pongo límites en mis oraciones?</a:t>
            </a:r>
          </a:p>
          <a:p>
            <a:r>
              <a:rPr lang="es-CO" sz="2200" dirty="0" smtClean="0"/>
              <a:t>¿Oro yo como Josué?</a:t>
            </a:r>
            <a:endParaRPr lang="es-CO" sz="2200" dirty="0"/>
          </a:p>
        </p:txBody>
      </p:sp>
      <p:sp>
        <p:nvSpPr>
          <p:cNvPr id="4" name="Content Placeholder 3"/>
          <p:cNvSpPr>
            <a:spLocks noGrp="1"/>
          </p:cNvSpPr>
          <p:nvPr>
            <p:ph sz="quarter" idx="2"/>
          </p:nvPr>
        </p:nvSpPr>
        <p:spPr>
          <a:xfrm>
            <a:off x="4933950" y="1752600"/>
            <a:ext cx="3749040" cy="4267200"/>
          </a:xfrm>
        </p:spPr>
        <p:txBody>
          <a:bodyPr>
            <a:normAutofit/>
          </a:bodyPr>
          <a:lstStyle/>
          <a:p>
            <a:r>
              <a:rPr lang="en-US" sz="2200" dirty="0" smtClean="0"/>
              <a:t>Do I have faith to pray for big things?</a:t>
            </a:r>
          </a:p>
          <a:p>
            <a:r>
              <a:rPr lang="en-US" sz="2200" dirty="0" smtClean="0"/>
              <a:t>Do I put limits on my prayers?</a:t>
            </a:r>
          </a:p>
          <a:p>
            <a:r>
              <a:rPr lang="en-US" sz="2200" dirty="0" smtClean="0"/>
              <a:t>Do I pray like Joshua?</a:t>
            </a:r>
            <a:endParaRPr lang="en-US" sz="2200" dirty="0"/>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s-CO" sz="2800" b="1" dirty="0" smtClean="0">
                <a:solidFill>
                  <a:srgbClr val="0000FF"/>
                </a:solidFill>
              </a:rPr>
              <a:t>Cuando Oramos para Cosas Grandes…</a:t>
            </a:r>
            <a:br>
              <a:rPr lang="es-CO" sz="2800" b="1" dirty="0" smtClean="0">
                <a:solidFill>
                  <a:srgbClr val="0000FF"/>
                </a:solidFill>
              </a:rPr>
            </a:br>
            <a:r>
              <a:rPr lang="en-US" sz="2800" b="1" i="1" dirty="0" smtClean="0">
                <a:solidFill>
                  <a:srgbClr val="0000FF"/>
                </a:solidFill>
              </a:rPr>
              <a:t>When We Pray for Big Things…</a:t>
            </a:r>
            <a:endParaRPr lang="en-US" sz="2800" b="1" i="1" dirty="0">
              <a:solidFill>
                <a:srgbClr val="0000FF"/>
              </a:solidFill>
            </a:endParaRPr>
          </a:p>
        </p:txBody>
      </p:sp>
      <p:sp>
        <p:nvSpPr>
          <p:cNvPr id="3" name="Content Placeholder 2"/>
          <p:cNvSpPr>
            <a:spLocks noGrp="1"/>
          </p:cNvSpPr>
          <p:nvPr>
            <p:ph sz="quarter" idx="1"/>
          </p:nvPr>
        </p:nvSpPr>
        <p:spPr>
          <a:xfrm>
            <a:off x="533400" y="1447800"/>
            <a:ext cx="3886200" cy="5029200"/>
          </a:xfrm>
        </p:spPr>
        <p:txBody>
          <a:bodyPr>
            <a:normAutofit/>
          </a:bodyPr>
          <a:lstStyle/>
          <a:p>
            <a:r>
              <a:rPr lang="es-ES" sz="2000" dirty="0" smtClean="0"/>
              <a:t>Nuestras peticiones deben buscar a </a:t>
            </a:r>
            <a:r>
              <a:rPr lang="es-ES" sz="2000" i="1" dirty="0" smtClean="0"/>
              <a:t>Su</a:t>
            </a:r>
            <a:r>
              <a:rPr lang="es-ES" sz="2000" dirty="0" smtClean="0"/>
              <a:t> gloria.</a:t>
            </a:r>
          </a:p>
          <a:p>
            <a:pPr lvl="1"/>
            <a:r>
              <a:rPr lang="es-ES" sz="1800" i="1" dirty="0" smtClean="0"/>
              <a:t>No tenéis, porque no pedís. Pedís y no recibís, porque pedís con malos propósitos, para gastarlo en vuestros placeres. (</a:t>
            </a:r>
            <a:r>
              <a:rPr lang="es-ES" sz="1800" i="1" dirty="0" err="1" smtClean="0"/>
              <a:t>Sant</a:t>
            </a:r>
            <a:r>
              <a:rPr lang="es-ES" sz="1800" i="1" dirty="0" smtClean="0"/>
              <a:t>. 4:2-3)</a:t>
            </a:r>
          </a:p>
          <a:p>
            <a:pPr lvl="1"/>
            <a:r>
              <a:rPr lang="es-ES" sz="1800" i="1" dirty="0" smtClean="0"/>
              <a:t>Debemos hacer toda cosa por amor del evangelio. (1 </a:t>
            </a:r>
            <a:r>
              <a:rPr lang="es-ES" sz="1800" i="1" dirty="0" err="1" smtClean="0"/>
              <a:t>Cor.</a:t>
            </a:r>
            <a:r>
              <a:rPr lang="es-ES" sz="1800" i="1" dirty="0" smtClean="0"/>
              <a:t> 9:23)</a:t>
            </a:r>
          </a:p>
          <a:p>
            <a:r>
              <a:rPr lang="es-ES" sz="2000" dirty="0" smtClean="0"/>
              <a:t>Dios responda en Su tiempo.</a:t>
            </a:r>
          </a:p>
          <a:p>
            <a:pPr lvl="1"/>
            <a:r>
              <a:rPr lang="es-ES" sz="1800" i="1" dirty="0" smtClean="0"/>
              <a:t>Los hebreos en Egipto</a:t>
            </a:r>
          </a:p>
          <a:p>
            <a:pPr lvl="1"/>
            <a:r>
              <a:rPr lang="es-ES" sz="1800" i="1" dirty="0" smtClean="0"/>
              <a:t>Ana (madre de Samuel)</a:t>
            </a:r>
          </a:p>
          <a:p>
            <a:r>
              <a:rPr lang="es-ES" sz="2000" dirty="0" smtClean="0"/>
              <a:t>Debemos aceptar de Dios Su </a:t>
            </a:r>
            <a:r>
              <a:rPr lang="es-ES" sz="2000" i="1" dirty="0" smtClean="0"/>
              <a:t>Sí </a:t>
            </a:r>
            <a:r>
              <a:rPr lang="es-ES" sz="2000" dirty="0" smtClean="0"/>
              <a:t>así como Su </a:t>
            </a:r>
            <a:r>
              <a:rPr lang="es-ES" sz="2000" i="1" dirty="0" smtClean="0"/>
              <a:t>No.</a:t>
            </a:r>
            <a:endParaRPr lang="en-US" sz="2000" i="1" dirty="0"/>
          </a:p>
        </p:txBody>
      </p:sp>
      <p:sp>
        <p:nvSpPr>
          <p:cNvPr id="4" name="Content Placeholder 3"/>
          <p:cNvSpPr>
            <a:spLocks noGrp="1"/>
          </p:cNvSpPr>
          <p:nvPr>
            <p:ph sz="quarter" idx="2"/>
          </p:nvPr>
        </p:nvSpPr>
        <p:spPr>
          <a:xfrm>
            <a:off x="4800600" y="1447800"/>
            <a:ext cx="3882390" cy="5029200"/>
          </a:xfrm>
        </p:spPr>
        <p:txBody>
          <a:bodyPr>
            <a:noAutofit/>
          </a:bodyPr>
          <a:lstStyle/>
          <a:p>
            <a:r>
              <a:rPr lang="en-US" sz="2000" dirty="0" smtClean="0"/>
              <a:t>Our requests must seek </a:t>
            </a:r>
            <a:r>
              <a:rPr lang="en-US" sz="2000" i="1" dirty="0" smtClean="0"/>
              <a:t>His</a:t>
            </a:r>
            <a:r>
              <a:rPr lang="en-US" sz="2000" dirty="0" smtClean="0"/>
              <a:t> glory.</a:t>
            </a:r>
          </a:p>
          <a:p>
            <a:pPr lvl="1"/>
            <a:r>
              <a:rPr lang="en-US" sz="1800" i="1" dirty="0" smtClean="0"/>
              <a:t>You do not have, because you do not ask. You ask and do not receive, because you ask wrongly, to spend it on your passions. (James 4:2-3)</a:t>
            </a:r>
          </a:p>
          <a:p>
            <a:pPr lvl="1"/>
            <a:r>
              <a:rPr lang="en-US" sz="1800" i="1" dirty="0" smtClean="0"/>
              <a:t>We must do all things for the sake of the Gospel. (1 Cor. 9:23)</a:t>
            </a:r>
          </a:p>
          <a:p>
            <a:r>
              <a:rPr lang="en-US" sz="2000" dirty="0" smtClean="0"/>
              <a:t>God responds in His time.</a:t>
            </a:r>
          </a:p>
          <a:p>
            <a:pPr lvl="1"/>
            <a:r>
              <a:rPr lang="es-CO" sz="1800" i="1" dirty="0" err="1" smtClean="0"/>
              <a:t>The</a:t>
            </a:r>
            <a:r>
              <a:rPr lang="es-CO" sz="1800" i="1" dirty="0" smtClean="0"/>
              <a:t> </a:t>
            </a:r>
            <a:r>
              <a:rPr lang="es-CO" sz="1800" i="1" dirty="0" err="1" smtClean="0"/>
              <a:t>Hebrews</a:t>
            </a:r>
            <a:r>
              <a:rPr lang="es-CO" sz="1800" i="1" dirty="0" smtClean="0"/>
              <a:t> in </a:t>
            </a:r>
            <a:r>
              <a:rPr lang="es-CO" sz="1800" i="1" dirty="0" err="1" smtClean="0"/>
              <a:t>Egypt</a:t>
            </a:r>
            <a:endParaRPr lang="es-CO" sz="1800" i="1" dirty="0" smtClean="0"/>
          </a:p>
          <a:p>
            <a:pPr lvl="1"/>
            <a:r>
              <a:rPr lang="es-CO" sz="1800" i="1" dirty="0" smtClean="0"/>
              <a:t>Hannah (Samuel</a:t>
            </a:r>
            <a:r>
              <a:rPr lang="en-US" sz="1800" i="1" dirty="0" smtClean="0"/>
              <a:t>’s mother)</a:t>
            </a:r>
          </a:p>
          <a:p>
            <a:r>
              <a:rPr lang="en-US" sz="2000" dirty="0" smtClean="0"/>
              <a:t>We must accept God’s </a:t>
            </a:r>
            <a:r>
              <a:rPr lang="en-US" sz="2000" i="1" dirty="0" smtClean="0"/>
              <a:t>Yes</a:t>
            </a:r>
            <a:r>
              <a:rPr lang="en-US" sz="2000" dirty="0" smtClean="0"/>
              <a:t> as well as His </a:t>
            </a:r>
            <a:r>
              <a:rPr lang="en-US" sz="2000" i="1" dirty="0" smtClean="0"/>
              <a:t>No</a:t>
            </a:r>
            <a:r>
              <a:rPr lang="en-US" sz="2000" dirty="0" smtClean="0"/>
              <a:t>.</a:t>
            </a:r>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
                                            <p:txEl>
                                              <p:pRg st="3" end="3"/>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p:cTn id="51" dur="500" fill="hold"/>
                                        <p:tgtEl>
                                          <p:spTgt spid="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1000"/>
                                        <p:tgtEl>
                                          <p:spTgt spid="3">
                                            <p:txEl>
                                              <p:pRg st="4" end="4"/>
                                            </p:txEl>
                                          </p:spTgt>
                                        </p:tgtEl>
                                      </p:cBhvr>
                                    </p:animEffect>
                                    <p:anim calcmode="lin" valueType="num">
                                      <p:cBhvr>
                                        <p:cTn id="6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Effect transition="in" filter="fade">
                                      <p:cBhvr>
                                        <p:cTn id="64" dur="1000"/>
                                        <p:tgtEl>
                                          <p:spTgt spid="4">
                                            <p:txEl>
                                              <p:pRg st="4" end="4"/>
                                            </p:txEl>
                                          </p:spTgt>
                                        </p:tgtEl>
                                      </p:cBhvr>
                                    </p:animEffect>
                                    <p:anim calcmode="lin" valueType="num">
                                      <p:cBhvr>
                                        <p:cTn id="6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fade">
                                      <p:cBhvr>
                                        <p:cTn id="71" dur="1000"/>
                                        <p:tgtEl>
                                          <p:spTgt spid="3">
                                            <p:txEl>
                                              <p:pRg st="5" end="5"/>
                                            </p:txEl>
                                          </p:spTgt>
                                        </p:tgtEl>
                                      </p:cBhvr>
                                    </p:animEffect>
                                    <p:anim calcmode="lin" valueType="num">
                                      <p:cBhvr>
                                        <p:cTn id="7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Effect transition="in" filter="fade">
                                      <p:cBhvr>
                                        <p:cTn id="76" dur="1000"/>
                                        <p:tgtEl>
                                          <p:spTgt spid="4">
                                            <p:txEl>
                                              <p:pRg st="5" end="5"/>
                                            </p:txEl>
                                          </p:spTgt>
                                        </p:tgtEl>
                                      </p:cBhvr>
                                    </p:animEffect>
                                    <p:anim calcmode="lin" valueType="num">
                                      <p:cBhvr>
                                        <p:cTn id="7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9" presetClass="entr" presetSubtype="0" accel="100000" fill="hold" grpId="0" nodeType="click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 calcmode="lin" valueType="num">
                                      <p:cBhvr>
                                        <p:cTn id="83"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3">
                                            <p:txEl>
                                              <p:pRg st="6" end="6"/>
                                            </p:txEl>
                                          </p:spTgt>
                                        </p:tgtEl>
                                        <p:attrNameLst>
                                          <p:attrName>ppt_y</p:attrName>
                                        </p:attrNameLst>
                                      </p:cBhvr>
                                      <p:tavLst>
                                        <p:tav tm="0">
                                          <p:val>
                                            <p:strVal val="#ppt_y"/>
                                          </p:val>
                                        </p:tav>
                                        <p:tav tm="100000">
                                          <p:val>
                                            <p:strVal val="#ppt_y"/>
                                          </p:val>
                                        </p:tav>
                                      </p:tavLst>
                                    </p:anim>
                                  </p:childTnLst>
                                </p:cTn>
                              </p:par>
                              <p:par>
                                <p:cTn id="87" presetID="39" presetClass="entr" presetSubtype="0" accel="100000" fill="hold" grpId="0" nodeType="with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anim calcmode="lin" valueType="num">
                                      <p:cBhvr>
                                        <p:cTn id="89" dur="500" fill="hold"/>
                                        <p:tgtEl>
                                          <p:spTgt spid="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0" dur="500" fill="hold"/>
                                        <p:tgtEl>
                                          <p:spTgt spid="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1" dur="500" fill="hold"/>
                                        <p:tgtEl>
                                          <p:spTgt spid="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9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4" y="0"/>
            <a:ext cx="8279296" cy="1219200"/>
          </a:xfrm>
        </p:spPr>
        <p:txBody>
          <a:bodyPr>
            <a:normAutofit/>
          </a:bodyPr>
          <a:lstStyle/>
          <a:p>
            <a:r>
              <a:rPr lang="es-CO" sz="2800" b="1" dirty="0" smtClean="0">
                <a:solidFill>
                  <a:srgbClr val="0000FF"/>
                </a:solidFill>
              </a:rPr>
              <a:t>Peticiones </a:t>
            </a:r>
            <a:r>
              <a:rPr lang="es-CO" sz="2800" b="1" i="1" dirty="0" smtClean="0">
                <a:solidFill>
                  <a:srgbClr val="0000FF"/>
                </a:solidFill>
              </a:rPr>
              <a:t>Grandes</a:t>
            </a:r>
            <a:r>
              <a:rPr lang="en-US" sz="2800" b="1" dirty="0" smtClean="0">
                <a:solidFill>
                  <a:srgbClr val="0000FF"/>
                </a:solidFill>
              </a:rPr>
              <a:t/>
            </a:r>
            <a:br>
              <a:rPr lang="en-US" sz="2800" b="1" dirty="0" smtClean="0">
                <a:solidFill>
                  <a:srgbClr val="0000FF"/>
                </a:solidFill>
              </a:rPr>
            </a:br>
            <a:r>
              <a:rPr lang="en-US" sz="2800" b="1" i="1" smtClean="0">
                <a:solidFill>
                  <a:srgbClr val="0000FF"/>
                </a:solidFill>
              </a:rPr>
              <a:t>Big </a:t>
            </a:r>
            <a:r>
              <a:rPr lang="en-US" sz="2800" b="1" smtClean="0">
                <a:solidFill>
                  <a:srgbClr val="0000FF"/>
                </a:solidFill>
              </a:rPr>
              <a:t>Requests</a:t>
            </a:r>
            <a:endParaRPr lang="en-US" sz="2800" b="1" i="1" dirty="0">
              <a:solidFill>
                <a:srgbClr val="0000FF"/>
              </a:solidFill>
            </a:endParaRPr>
          </a:p>
        </p:txBody>
      </p:sp>
      <p:sp>
        <p:nvSpPr>
          <p:cNvPr id="4" name="Content Placeholder 3"/>
          <p:cNvSpPr>
            <a:spLocks noGrp="1"/>
          </p:cNvSpPr>
          <p:nvPr>
            <p:ph sz="quarter" idx="1"/>
          </p:nvPr>
        </p:nvSpPr>
        <p:spPr>
          <a:xfrm>
            <a:off x="762000" y="1447800"/>
            <a:ext cx="3810000" cy="4876800"/>
          </a:xfrm>
        </p:spPr>
        <p:txBody>
          <a:bodyPr>
            <a:normAutofit/>
          </a:bodyPr>
          <a:lstStyle/>
          <a:p>
            <a:r>
              <a:rPr lang="es-CO" sz="2000" dirty="0" smtClean="0"/>
              <a:t>Que nuestra luz cambia nuestra parte del mundo.</a:t>
            </a:r>
          </a:p>
          <a:p>
            <a:r>
              <a:rPr lang="es-CO" sz="2000" dirty="0" smtClean="0"/>
              <a:t>Que </a:t>
            </a:r>
            <a:r>
              <a:rPr lang="es-CO" sz="2000" dirty="0" smtClean="0"/>
              <a:t>regiones </a:t>
            </a:r>
            <a:r>
              <a:rPr lang="es-CO" sz="2000" dirty="0" smtClean="0"/>
              <a:t>muy dif</a:t>
            </a:r>
            <a:r>
              <a:rPr lang="es-CO" sz="2000" dirty="0" smtClean="0"/>
              <a:t>íciles</a:t>
            </a:r>
            <a:r>
              <a:rPr lang="es-CO" sz="2000" dirty="0" smtClean="0"/>
              <a:t> </a:t>
            </a:r>
            <a:r>
              <a:rPr lang="es-CO" sz="2000" dirty="0" smtClean="0"/>
              <a:t>se abren al evangelio.</a:t>
            </a:r>
          </a:p>
          <a:p>
            <a:r>
              <a:rPr lang="es-CO" sz="2000" dirty="0" smtClean="0"/>
              <a:t>Que nuestros niños sean libres de las manchas del mundo.</a:t>
            </a:r>
          </a:p>
          <a:p>
            <a:pPr>
              <a:buNone/>
            </a:pPr>
            <a:endParaRPr lang="en-US" sz="2000" dirty="0" smtClean="0"/>
          </a:p>
          <a:p>
            <a:pPr>
              <a:buNone/>
            </a:pPr>
            <a:r>
              <a:rPr lang="es-ES" sz="2000" b="1" dirty="0">
                <a:solidFill>
                  <a:srgbClr val="0000CC"/>
                </a:solidFill>
              </a:rPr>
              <a:t>Q</a:t>
            </a:r>
            <a:r>
              <a:rPr lang="es-ES" sz="2000" b="1" dirty="0" smtClean="0">
                <a:solidFill>
                  <a:srgbClr val="0000CC"/>
                </a:solidFill>
              </a:rPr>
              <a:t>ue </a:t>
            </a:r>
            <a:r>
              <a:rPr lang="es-ES" sz="2000" b="1" dirty="0" smtClean="0">
                <a:solidFill>
                  <a:srgbClr val="0000CC"/>
                </a:solidFill>
              </a:rPr>
              <a:t>pida con fe, sin dudar. </a:t>
            </a:r>
            <a:r>
              <a:rPr lang="es-CO" sz="2000" b="1" i="1" dirty="0" smtClean="0">
                <a:solidFill>
                  <a:srgbClr val="0000CC"/>
                </a:solidFill>
              </a:rPr>
              <a:t>(Santiago 1:6-7)</a:t>
            </a:r>
            <a:endParaRPr lang="en-US" sz="2000" b="1" i="1" dirty="0">
              <a:solidFill>
                <a:srgbClr val="0000CC"/>
              </a:solidFill>
            </a:endParaRPr>
          </a:p>
        </p:txBody>
      </p:sp>
      <p:sp>
        <p:nvSpPr>
          <p:cNvPr id="5" name="Content Placeholder 4"/>
          <p:cNvSpPr>
            <a:spLocks noGrp="1"/>
          </p:cNvSpPr>
          <p:nvPr>
            <p:ph sz="quarter" idx="2"/>
          </p:nvPr>
        </p:nvSpPr>
        <p:spPr>
          <a:xfrm>
            <a:off x="4953000" y="1447800"/>
            <a:ext cx="3429000" cy="4876800"/>
          </a:xfrm>
        </p:spPr>
        <p:txBody>
          <a:bodyPr>
            <a:normAutofit/>
          </a:bodyPr>
          <a:lstStyle/>
          <a:p>
            <a:r>
              <a:rPr lang="en-US" sz="2000" dirty="0" smtClean="0"/>
              <a:t>That our light changes our part of the world.</a:t>
            </a:r>
          </a:p>
          <a:p>
            <a:r>
              <a:rPr lang="en-US" sz="2000" dirty="0" smtClean="0"/>
              <a:t>That </a:t>
            </a:r>
            <a:r>
              <a:rPr lang="en-US" sz="2000" dirty="0" smtClean="0"/>
              <a:t>very difficult </a:t>
            </a:r>
            <a:r>
              <a:rPr lang="en-US" sz="2000" dirty="0" smtClean="0"/>
              <a:t>regions open themselves to the Gospel.</a:t>
            </a:r>
          </a:p>
          <a:p>
            <a:r>
              <a:rPr lang="en-US" sz="2000" dirty="0" smtClean="0"/>
              <a:t>That our children may be free of the world’s stains.</a:t>
            </a:r>
          </a:p>
          <a:p>
            <a:pPr>
              <a:buNone/>
            </a:pPr>
            <a:endParaRPr lang="en-US" sz="2000" dirty="0" smtClean="0"/>
          </a:p>
          <a:p>
            <a:pPr>
              <a:buNone/>
            </a:pPr>
            <a:r>
              <a:rPr lang="en-US" sz="2000" b="1" dirty="0" smtClean="0">
                <a:solidFill>
                  <a:srgbClr val="0000CC"/>
                </a:solidFill>
              </a:rPr>
              <a:t>Let him ask in faith, with no doubting. </a:t>
            </a:r>
            <a:r>
              <a:rPr lang="en-US" sz="2000" b="1" i="1" dirty="0" smtClean="0">
                <a:solidFill>
                  <a:srgbClr val="0000CC"/>
                </a:solidFill>
              </a:rPr>
              <a:t>(James 1:6-7)</a:t>
            </a:r>
            <a:endParaRPr lang="en-US" sz="2000" b="1" i="1" dirty="0">
              <a:solidFill>
                <a:srgbClr val="0000CC"/>
              </a:solidFill>
            </a:endParaRPr>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4">
                                            <p:txEl>
                                              <p:pRg st="4" end="4"/>
                                            </p:tx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 calcmode="lin" valueType="num">
                                      <p:cBhvr>
                                        <p:cTn id="48"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49"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295400"/>
            <a:ext cx="3825240" cy="4953000"/>
          </a:xfrm>
        </p:spPr>
        <p:txBody>
          <a:bodyPr>
            <a:normAutofit/>
          </a:bodyPr>
          <a:lstStyle/>
          <a:p>
            <a:pPr>
              <a:buNone/>
            </a:pPr>
            <a:endParaRPr lang="en-US" sz="1800" i="1" dirty="0" smtClean="0"/>
          </a:p>
          <a:p>
            <a:pPr>
              <a:buNone/>
            </a:pPr>
            <a:r>
              <a:rPr lang="es-CO" sz="1800" b="1" i="1" dirty="0" smtClean="0"/>
              <a:t>Josué 10:5</a:t>
            </a:r>
          </a:p>
          <a:p>
            <a:pPr>
              <a:buNone/>
            </a:pPr>
            <a:r>
              <a:rPr lang="es-ES" sz="1800" dirty="0" smtClean="0"/>
              <a:t>Se reunieron, pues, los cinco reyes de los amorreos… y subieron ellos con todos sus ejércitos, y acamparon junto a Gabaón y lucharon contra ella.</a:t>
            </a:r>
            <a:endParaRPr lang="en-US" sz="1800" dirty="0" smtClean="0"/>
          </a:p>
          <a:p>
            <a:pPr>
              <a:buNone/>
            </a:pPr>
            <a:endParaRPr lang="en-US" sz="1800" b="1" i="1" dirty="0" smtClean="0"/>
          </a:p>
          <a:p>
            <a:pPr>
              <a:buNone/>
            </a:pPr>
            <a:r>
              <a:rPr lang="en-US" sz="1800" b="1" i="1" dirty="0" smtClean="0"/>
              <a:t>Joshua 10:5</a:t>
            </a:r>
          </a:p>
          <a:p>
            <a:pPr>
              <a:buNone/>
            </a:pPr>
            <a:r>
              <a:rPr lang="en-US" sz="1800" dirty="0" smtClean="0"/>
              <a:t>The five kings of the Amorites… gathered their forces and went up with all their armies and encamped against Gibeon and made war against it.</a:t>
            </a:r>
            <a:endParaRPr lang="en-US" sz="1800" dirty="0"/>
          </a:p>
        </p:txBody>
      </p:sp>
      <p:pic>
        <p:nvPicPr>
          <p:cNvPr id="5" name="Content Placeholder 4" descr="Josh_so_campaign.jpg"/>
          <p:cNvPicPr>
            <a:picLocks noGrp="1" noChangeAspect="1"/>
          </p:cNvPicPr>
          <p:nvPr>
            <p:ph sz="quarter" idx="2"/>
          </p:nvPr>
        </p:nvPicPr>
        <p:blipFill rotWithShape="1">
          <a:blip r:embed="rId2" cstate="print"/>
          <a:srcRect t="7599"/>
          <a:stretch/>
        </p:blipFill>
        <p:spPr>
          <a:xfrm>
            <a:off x="4191000" y="1754712"/>
            <a:ext cx="4648200" cy="4856556"/>
          </a:xfrm>
        </p:spPr>
      </p:pic>
      <p:sp>
        <p:nvSpPr>
          <p:cNvPr id="7" name="Oval 6"/>
          <p:cNvSpPr/>
          <p:nvPr/>
        </p:nvSpPr>
        <p:spPr>
          <a:xfrm>
            <a:off x="6705600" y="3962400"/>
            <a:ext cx="990600" cy="3810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67400" y="5410200"/>
            <a:ext cx="990600" cy="3810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105400" y="4267200"/>
            <a:ext cx="914400" cy="3810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4191000" y="5334000"/>
            <a:ext cx="838200" cy="3810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4267200" y="5791200"/>
            <a:ext cx="990600" cy="3810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791200" y="3429000"/>
            <a:ext cx="990600" cy="381000"/>
          </a:xfrm>
          <a:prstGeom prst="ellipse">
            <a:avLst/>
          </a:prstGeom>
          <a:noFill/>
          <a:ln w="76200" cap="flat"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a:xfrm>
            <a:off x="381000" y="274638"/>
            <a:ext cx="8458200" cy="1325562"/>
          </a:xfrm>
        </p:spPr>
        <p:txBody>
          <a:bodyPr>
            <a:noAutofit/>
          </a:bodyPr>
          <a:lstStyle/>
          <a:p>
            <a:pPr algn="ctr"/>
            <a:r>
              <a:rPr lang="es-ES" sz="2000" dirty="0">
                <a:solidFill>
                  <a:schemeClr val="tx1"/>
                </a:solidFill>
              </a:rPr>
              <a:t>Después de la destrucción de Jericó y </a:t>
            </a:r>
            <a:r>
              <a:rPr lang="es-ES" sz="2000" dirty="0" err="1">
                <a:solidFill>
                  <a:schemeClr val="tx1"/>
                </a:solidFill>
              </a:rPr>
              <a:t>Hai</a:t>
            </a:r>
            <a:r>
              <a:rPr lang="es-ES" sz="2000" dirty="0">
                <a:solidFill>
                  <a:schemeClr val="tx1"/>
                </a:solidFill>
              </a:rPr>
              <a:t>, la ciudad de Gabaón hizo paz con Israel.</a:t>
            </a:r>
            <a:r>
              <a:rPr lang="en-US" sz="2000" dirty="0">
                <a:solidFill>
                  <a:schemeClr val="tx1"/>
                </a:solidFill>
              </a:rPr>
              <a:t/>
            </a:r>
            <a:br>
              <a:rPr lang="en-US" sz="2000" dirty="0">
                <a:solidFill>
                  <a:schemeClr val="tx1"/>
                </a:solidFill>
              </a:rPr>
            </a:br>
            <a:r>
              <a:rPr lang="en-US" sz="2000" i="1" dirty="0">
                <a:solidFill>
                  <a:schemeClr val="tx1"/>
                </a:solidFill>
              </a:rPr>
              <a:t>After the destruction of Jericho and Ai, the city of Gibeon made peace with Israel</a:t>
            </a:r>
            <a:r>
              <a:rPr lang="en-US" sz="2000" i="1" dirty="0" smtClean="0">
                <a:solidFill>
                  <a:schemeClr val="tx1"/>
                </a:solidFill>
              </a:rPr>
              <a:t>.</a:t>
            </a:r>
            <a:endParaRPr lang="en-US" sz="2000" dirty="0">
              <a:solidFill>
                <a:schemeClr val="tx1"/>
              </a:solidFill>
            </a:endParaRPr>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Left)">
                                      <p:cBhvr>
                                        <p:cTn id="7" dur="500"/>
                                        <p:tgtEl>
                                          <p:spTgt spid="3">
                                            <p:txEl>
                                              <p:pRg st="1" end="1"/>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Left)">
                                      <p:cBhvr>
                                        <p:cTn id="10" dur="500"/>
                                        <p:tgtEl>
                                          <p:spTgt spid="3">
                                            <p:txEl>
                                              <p:pRg st="4" end="4"/>
                                            </p:txEl>
                                          </p:spTgt>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4*#ppt_w"/>
                                          </p:val>
                                        </p:tav>
                                        <p:tav tm="100000">
                                          <p:val>
                                            <p:strVal val="#ppt_w"/>
                                          </p:val>
                                        </p:tav>
                                      </p:tavLst>
                                    </p:anim>
                                    <p:anim calcmode="lin" valueType="num">
                                      <p:cBhvr>
                                        <p:cTn id="27" dur="10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4*#ppt_w"/>
                                          </p:val>
                                        </p:tav>
                                        <p:tav tm="100000">
                                          <p:val>
                                            <p:strVal val="#ppt_w"/>
                                          </p:val>
                                        </p:tav>
                                      </p:tavLst>
                                    </p:anim>
                                    <p:anim calcmode="lin" valueType="num">
                                      <p:cBhvr>
                                        <p:cTn id="33" dur="10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4*#ppt_w"/>
                                          </p:val>
                                        </p:tav>
                                        <p:tav tm="100000">
                                          <p:val>
                                            <p:strVal val="#ppt_w"/>
                                          </p:val>
                                        </p:tav>
                                      </p:tavLst>
                                    </p:anim>
                                    <p:anim calcmode="lin" valueType="num">
                                      <p:cBhvr>
                                        <p:cTn id="39" dur="10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4*#ppt_w"/>
                                          </p:val>
                                        </p:tav>
                                        <p:tav tm="100000">
                                          <p:val>
                                            <p:strVal val="#ppt_w"/>
                                          </p:val>
                                        </p:tav>
                                      </p:tavLst>
                                    </p:anim>
                                    <p:anim calcmode="lin" valueType="num">
                                      <p:cBhvr>
                                        <p:cTn id="45" dur="10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32"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strVal val="4*#ppt_w"/>
                                          </p:val>
                                        </p:tav>
                                        <p:tav tm="100000">
                                          <p:val>
                                            <p:strVal val="#ppt_w"/>
                                          </p:val>
                                        </p:tav>
                                      </p:tavLst>
                                    </p:anim>
                                    <p:anim calcmode="lin" valueType="num">
                                      <p:cBhvr>
                                        <p:cTn id="51"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grpId="1" nodeType="clickEffect">
                                  <p:stCondLst>
                                    <p:cond delay="0"/>
                                  </p:stCondLst>
                                  <p:childTnLst>
                                    <p:animMotion origin="layout" path="M 0 0 L 0.11666 -0.21092 " pathEditMode="relative" ptsTypes="AA">
                                      <p:cBhvr>
                                        <p:cTn id="55" dur="2000" fill="hold"/>
                                        <p:tgtEl>
                                          <p:spTgt spid="10"/>
                                        </p:tgtEl>
                                        <p:attrNameLst>
                                          <p:attrName>ppt_x</p:attrName>
                                          <p:attrName>ppt_y</p:attrName>
                                        </p:attrNameLst>
                                      </p:cBhvr>
                                    </p:animMotion>
                                  </p:childTnLst>
                                </p:cTn>
                              </p:par>
                              <p:par>
                                <p:cTn id="56" presetID="10" presetClass="exit" presetSubtype="0" fill="hold" grpId="2" nodeType="withEffect">
                                  <p:stCondLst>
                                    <p:cond delay="1000"/>
                                  </p:stCondLst>
                                  <p:childTnLst>
                                    <p:animEffect transition="out" filter="fade">
                                      <p:cBhvr>
                                        <p:cTn id="57" dur="2000"/>
                                        <p:tgtEl>
                                          <p:spTgt spid="10"/>
                                        </p:tgtEl>
                                      </p:cBhvr>
                                    </p:animEffect>
                                    <p:set>
                                      <p:cBhvr>
                                        <p:cTn id="58" dur="1" fill="hold">
                                          <p:stCondLst>
                                            <p:cond delay="1999"/>
                                          </p:stCondLst>
                                        </p:cTn>
                                        <p:tgtEl>
                                          <p:spTgt spid="10"/>
                                        </p:tgtEl>
                                        <p:attrNameLst>
                                          <p:attrName>style.visibility</p:attrName>
                                        </p:attrNameLst>
                                      </p:cBhvr>
                                      <p:to>
                                        <p:strVal val="hidden"/>
                                      </p:to>
                                    </p:set>
                                  </p:childTnLst>
                                </p:cTn>
                              </p:par>
                              <p:par>
                                <p:cTn id="59" presetID="0" presetClass="path" presetSubtype="0" accel="50000" decel="50000" fill="hold" grpId="1" nodeType="withEffect">
                                  <p:stCondLst>
                                    <p:cond delay="0"/>
                                  </p:stCondLst>
                                  <p:childTnLst>
                                    <p:animMotion origin="layout" path="M 0 0 L 0.10833 -0.24422 " pathEditMode="relative" ptsTypes="AA">
                                      <p:cBhvr>
                                        <p:cTn id="60" dur="2000" fill="hold"/>
                                        <p:tgtEl>
                                          <p:spTgt spid="11"/>
                                        </p:tgtEl>
                                        <p:attrNameLst>
                                          <p:attrName>ppt_x</p:attrName>
                                          <p:attrName>ppt_y</p:attrName>
                                        </p:attrNameLst>
                                      </p:cBhvr>
                                    </p:animMotion>
                                  </p:childTnLst>
                                </p:cTn>
                              </p:par>
                              <p:par>
                                <p:cTn id="61" presetID="10" presetClass="exit" presetSubtype="0" fill="hold" grpId="2" nodeType="withEffect">
                                  <p:stCondLst>
                                    <p:cond delay="1000"/>
                                  </p:stCondLst>
                                  <p:childTnLst>
                                    <p:animEffect transition="out" filter="fade">
                                      <p:cBhvr>
                                        <p:cTn id="62" dur="2000"/>
                                        <p:tgtEl>
                                          <p:spTgt spid="11"/>
                                        </p:tgtEl>
                                      </p:cBhvr>
                                    </p:animEffect>
                                    <p:set>
                                      <p:cBhvr>
                                        <p:cTn id="63" dur="1" fill="hold">
                                          <p:stCondLst>
                                            <p:cond delay="1999"/>
                                          </p:stCondLst>
                                        </p:cTn>
                                        <p:tgtEl>
                                          <p:spTgt spid="11"/>
                                        </p:tgtEl>
                                        <p:attrNameLst>
                                          <p:attrName>style.visibility</p:attrName>
                                        </p:attrNameLst>
                                      </p:cBhvr>
                                      <p:to>
                                        <p:strVal val="hidden"/>
                                      </p:to>
                                    </p:set>
                                  </p:childTnLst>
                                </p:cTn>
                              </p:par>
                              <p:par>
                                <p:cTn id="64" presetID="0" presetClass="path" presetSubtype="0" accel="50000" decel="50000" fill="hold" grpId="1" nodeType="withEffect">
                                  <p:stCondLst>
                                    <p:cond delay="0"/>
                                  </p:stCondLst>
                                  <p:childTnLst>
                                    <p:animMotion origin="layout" path="M 0 0 L -0.00833 -0.22202 " pathEditMode="relative" ptsTypes="AA">
                                      <p:cBhvr>
                                        <p:cTn id="65" dur="2000" fill="hold"/>
                                        <p:tgtEl>
                                          <p:spTgt spid="8"/>
                                        </p:tgtEl>
                                        <p:attrNameLst>
                                          <p:attrName>ppt_x</p:attrName>
                                          <p:attrName>ppt_y</p:attrName>
                                        </p:attrNameLst>
                                      </p:cBhvr>
                                    </p:animMotion>
                                  </p:childTnLst>
                                </p:cTn>
                              </p:par>
                              <p:par>
                                <p:cTn id="66" presetID="10" presetClass="exit" presetSubtype="0" fill="hold" grpId="2" nodeType="withEffect">
                                  <p:stCondLst>
                                    <p:cond delay="1000"/>
                                  </p:stCondLst>
                                  <p:childTnLst>
                                    <p:animEffect transition="out" filter="fade">
                                      <p:cBhvr>
                                        <p:cTn id="67" dur="2000"/>
                                        <p:tgtEl>
                                          <p:spTgt spid="8"/>
                                        </p:tgtEl>
                                      </p:cBhvr>
                                    </p:animEffect>
                                    <p:set>
                                      <p:cBhvr>
                                        <p:cTn id="68" dur="1" fill="hold">
                                          <p:stCondLst>
                                            <p:cond delay="1999"/>
                                          </p:stCondLst>
                                        </p:cTn>
                                        <p:tgtEl>
                                          <p:spTgt spid="8"/>
                                        </p:tgtEl>
                                        <p:attrNameLst>
                                          <p:attrName>style.visibility</p:attrName>
                                        </p:attrNameLst>
                                      </p:cBhvr>
                                      <p:to>
                                        <p:strVal val="hidden"/>
                                      </p:to>
                                    </p:set>
                                  </p:childTnLst>
                                </p:cTn>
                              </p:par>
                              <p:par>
                                <p:cTn id="69" presetID="0" presetClass="path" presetSubtype="0" accel="50000" decel="50000" fill="hold" grpId="1" nodeType="withEffect">
                                  <p:stCondLst>
                                    <p:cond delay="0"/>
                                  </p:stCondLst>
                                  <p:childTnLst>
                                    <p:animMotion origin="layout" path="M 0 0 L 0.01666 -0.06661 " pathEditMode="relative" ptsTypes="AA">
                                      <p:cBhvr>
                                        <p:cTn id="70" dur="3000" fill="hold"/>
                                        <p:tgtEl>
                                          <p:spTgt spid="9"/>
                                        </p:tgtEl>
                                        <p:attrNameLst>
                                          <p:attrName>ppt_x</p:attrName>
                                          <p:attrName>ppt_y</p:attrName>
                                        </p:attrNameLst>
                                      </p:cBhvr>
                                    </p:animMotion>
                                  </p:childTnLst>
                                </p:cTn>
                              </p:par>
                              <p:par>
                                <p:cTn id="71" presetID="10" presetClass="exit" presetSubtype="0" fill="hold" grpId="2" nodeType="withEffect">
                                  <p:stCondLst>
                                    <p:cond delay="1000"/>
                                  </p:stCondLst>
                                  <p:childTnLst>
                                    <p:animEffect transition="out" filter="fade">
                                      <p:cBhvr>
                                        <p:cTn id="72" dur="2000"/>
                                        <p:tgtEl>
                                          <p:spTgt spid="9"/>
                                        </p:tgtEl>
                                      </p:cBhvr>
                                    </p:animEffect>
                                    <p:set>
                                      <p:cBhvr>
                                        <p:cTn id="73" dur="1" fill="hold">
                                          <p:stCondLst>
                                            <p:cond delay="1999"/>
                                          </p:stCondLst>
                                        </p:cTn>
                                        <p:tgtEl>
                                          <p:spTgt spid="9"/>
                                        </p:tgtEl>
                                        <p:attrNameLst>
                                          <p:attrName>style.visibility</p:attrName>
                                        </p:attrNameLst>
                                      </p:cBhvr>
                                      <p:to>
                                        <p:strVal val="hidden"/>
                                      </p:to>
                                    </p:set>
                                  </p:childTnLst>
                                </p:cTn>
                              </p:par>
                              <p:par>
                                <p:cTn id="74" presetID="0" presetClass="path" presetSubtype="0" accel="50000" decel="50000" fill="hold" grpId="1" nodeType="withEffect">
                                  <p:stCondLst>
                                    <p:cond delay="0"/>
                                  </p:stCondLst>
                                  <p:childTnLst>
                                    <p:animMotion origin="layout" path="M 0 0 L -0.05 -0.0333 " pathEditMode="relative" ptsTypes="AA">
                                      <p:cBhvr>
                                        <p:cTn id="75" dur="3000" fill="hold"/>
                                        <p:tgtEl>
                                          <p:spTgt spid="7"/>
                                        </p:tgtEl>
                                        <p:attrNameLst>
                                          <p:attrName>ppt_x</p:attrName>
                                          <p:attrName>ppt_y</p:attrName>
                                        </p:attrNameLst>
                                      </p:cBhvr>
                                    </p:animMotion>
                                  </p:childTnLst>
                                </p:cTn>
                              </p:par>
                              <p:par>
                                <p:cTn id="76" presetID="10" presetClass="exit" presetSubtype="0" fill="hold" grpId="2" nodeType="withEffect">
                                  <p:stCondLst>
                                    <p:cond delay="1000"/>
                                  </p:stCondLst>
                                  <p:childTnLst>
                                    <p:animEffect transition="out" filter="fade">
                                      <p:cBhvr>
                                        <p:cTn id="77" dur="2000"/>
                                        <p:tgtEl>
                                          <p:spTgt spid="7"/>
                                        </p:tgtEl>
                                      </p:cBhvr>
                                    </p:animEffect>
                                    <p:set>
                                      <p:cBhvr>
                                        <p:cTn id="78" dur="1" fill="hold">
                                          <p:stCondLst>
                                            <p:cond delay="1999"/>
                                          </p:stCondLst>
                                        </p:cTn>
                                        <p:tgtEl>
                                          <p:spTgt spid="7"/>
                                        </p:tgtEl>
                                        <p:attrNameLst>
                                          <p:attrName>style.visibility</p:attrName>
                                        </p:attrNameLst>
                                      </p:cBhvr>
                                      <p:to>
                                        <p:strVal val="hidden"/>
                                      </p:to>
                                    </p:set>
                                  </p:childTnLst>
                                </p:cTn>
                              </p:par>
                              <p:par>
                                <p:cTn id="79" presetID="50" presetClass="entr" presetSubtype="0" decel="100000" fill="hold" grpId="0" nodeType="withEffect">
                                  <p:stCondLst>
                                    <p:cond delay="10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1000" fill="hold"/>
                                        <p:tgtEl>
                                          <p:spTgt spid="12"/>
                                        </p:tgtEl>
                                        <p:attrNameLst>
                                          <p:attrName>ppt_w</p:attrName>
                                        </p:attrNameLst>
                                      </p:cBhvr>
                                      <p:tavLst>
                                        <p:tav tm="0">
                                          <p:val>
                                            <p:strVal val="#ppt_w+.3"/>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Effect transition="in" filter="fade">
                                      <p:cBhvr>
                                        <p:cTn id="8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hidden="1"/>
          <p:cNvSpPr>
            <a:spLocks noGrp="1" noChangeArrowheads="1"/>
          </p:cNvSpPr>
          <p:nvPr>
            <p:ph type="title"/>
          </p:nvPr>
        </p:nvSpPr>
        <p:spPr/>
        <p:txBody>
          <a:bodyPr rtlCol="0">
            <a:normAutofit/>
          </a:bodyPr>
          <a:lstStyle/>
          <a:p>
            <a:pPr fontAlgn="auto">
              <a:spcAft>
                <a:spcPts val="0"/>
              </a:spcAft>
              <a:defRPr/>
            </a:pPr>
            <a:r>
              <a:rPr lang="en-US" dirty="0" smtClean="0">
                <a:solidFill>
                  <a:schemeClr val="bg1"/>
                </a:solidFill>
              </a:rPr>
              <a:t>www</a:t>
            </a:r>
            <a:endParaRPr lang="en-US" dirty="0">
              <a:solidFill>
                <a:schemeClr val="bg1"/>
              </a:solidFill>
            </a:endParaRPr>
          </a:p>
        </p:txBody>
      </p:sp>
      <p:pic>
        <p:nvPicPr>
          <p:cNvPr id="19458" name="Picture 1027" descr="Gibeon and Nebi Samwil aerial from south"/>
          <p:cNvPicPr preferRelativeResize="0">
            <a:picLocks noChangeAspect="1" noChangeArrowheads="1"/>
          </p:cNvPicPr>
          <p:nvPr>
            <p:custDataLst>
              <p:tags r:id="rId1"/>
            </p:custDataLst>
          </p:nvPr>
        </p:nvPicPr>
        <p:blipFill>
          <a:blip r:embed="rId4" cstate="print"/>
          <a:srcRect/>
          <a:stretch>
            <a:fillRect/>
          </a:stretch>
        </p:blipFill>
        <p:spPr bwMode="auto">
          <a:xfrm>
            <a:off x="0" y="-1588"/>
            <a:ext cx="9144000" cy="6861176"/>
          </a:xfrm>
          <a:prstGeom prst="rect">
            <a:avLst/>
          </a:prstGeom>
          <a:noFill/>
          <a:ln w="9525">
            <a:noFill/>
            <a:miter lim="800000"/>
            <a:headEnd/>
            <a:tailEnd/>
          </a:ln>
        </p:spPr>
      </p:pic>
      <p:sp>
        <p:nvSpPr>
          <p:cNvPr id="54276" name="Text Box 1028"/>
          <p:cNvSpPr txBox="1">
            <a:spLocks noChangeArrowheads="1"/>
          </p:cNvSpPr>
          <p:nvPr/>
        </p:nvSpPr>
        <p:spPr bwMode="auto">
          <a:xfrm>
            <a:off x="0" y="6400800"/>
            <a:ext cx="9144000" cy="457200"/>
          </a:xfrm>
          <a:prstGeom prst="rect">
            <a:avLst/>
          </a:prstGeom>
          <a:noFill/>
          <a:ln w="9525">
            <a:noFill/>
            <a:miter lim="800000"/>
            <a:headEnd/>
            <a:tailEnd/>
          </a:ln>
        </p:spPr>
        <p:txBody>
          <a:bodyPr/>
          <a:lstStyle/>
          <a:p>
            <a:pPr algn="ctr" fontAlgn="auto">
              <a:spcBef>
                <a:spcPts val="0"/>
              </a:spcBef>
              <a:spcAft>
                <a:spcPts val="0"/>
              </a:spcAft>
              <a:defRPr/>
            </a:pPr>
            <a:r>
              <a:rPr lang="en-US" sz="2200" dirty="0">
                <a:solidFill>
                  <a:schemeClr val="bg1"/>
                </a:solidFill>
                <a:effectLst>
                  <a:glow rad="76200">
                    <a:schemeClr val="tx1">
                      <a:alpha val="60000"/>
                    </a:schemeClr>
                  </a:glow>
                </a:effectLst>
                <a:latin typeface="Calibri" pitchFamily="34" charset="0"/>
                <a:cs typeface="Calibri" pitchFamily="34" charset="0"/>
              </a:rPr>
              <a:t>Gibeon and </a:t>
            </a:r>
            <a:r>
              <a:rPr lang="en-US" sz="2200" dirty="0" err="1">
                <a:solidFill>
                  <a:schemeClr val="bg1"/>
                </a:solidFill>
                <a:effectLst>
                  <a:glow rad="76200">
                    <a:schemeClr val="tx1">
                      <a:alpha val="60000"/>
                    </a:schemeClr>
                  </a:glow>
                </a:effectLst>
                <a:latin typeface="Calibri" pitchFamily="34" charset="0"/>
                <a:cs typeface="Calibri" pitchFamily="34" charset="0"/>
              </a:rPr>
              <a:t>Nebi</a:t>
            </a:r>
            <a:r>
              <a:rPr lang="en-US" sz="2200" dirty="0">
                <a:solidFill>
                  <a:schemeClr val="bg1"/>
                </a:solidFill>
                <a:effectLst>
                  <a:glow rad="76200">
                    <a:schemeClr val="tx1">
                      <a:alpha val="60000"/>
                    </a:schemeClr>
                  </a:glow>
                </a:effectLst>
                <a:latin typeface="Calibri" pitchFamily="34" charset="0"/>
                <a:cs typeface="Calibri" pitchFamily="34" charset="0"/>
              </a:rPr>
              <a:t> </a:t>
            </a:r>
            <a:r>
              <a:rPr lang="en-US" sz="2200" dirty="0" err="1">
                <a:solidFill>
                  <a:schemeClr val="bg1"/>
                </a:solidFill>
                <a:effectLst>
                  <a:glow rad="76200">
                    <a:schemeClr val="tx1">
                      <a:alpha val="60000"/>
                    </a:schemeClr>
                  </a:glow>
                </a:effectLst>
                <a:latin typeface="Calibri" pitchFamily="34" charset="0"/>
                <a:cs typeface="Calibri" pitchFamily="34" charset="0"/>
              </a:rPr>
              <a:t>Samwil</a:t>
            </a:r>
            <a:r>
              <a:rPr lang="en-US" sz="2200" dirty="0">
                <a:solidFill>
                  <a:schemeClr val="bg1"/>
                </a:solidFill>
                <a:effectLst>
                  <a:glow rad="76200">
                    <a:schemeClr val="tx1">
                      <a:alpha val="60000"/>
                    </a:schemeClr>
                  </a:glow>
                </a:effectLst>
                <a:latin typeface="Calibri" pitchFamily="34" charset="0"/>
                <a:cs typeface="Calibri" pitchFamily="34" charset="0"/>
              </a:rPr>
              <a:t> aerial from south</a:t>
            </a:r>
          </a:p>
        </p:txBody>
      </p:sp>
      <p:sp>
        <p:nvSpPr>
          <p:cNvPr id="54278" name="Text Box 1030"/>
          <p:cNvSpPr txBox="1">
            <a:spLocks noChangeArrowheads="1"/>
          </p:cNvSpPr>
          <p:nvPr/>
        </p:nvSpPr>
        <p:spPr bwMode="auto">
          <a:xfrm>
            <a:off x="1371600" y="2514600"/>
            <a:ext cx="2133600" cy="40011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smtClean="0">
                <a:solidFill>
                  <a:srgbClr val="FFFFFF"/>
                </a:solidFill>
                <a:effectLst>
                  <a:glow rad="76200">
                    <a:schemeClr val="tx1">
                      <a:alpha val="60000"/>
                    </a:schemeClr>
                  </a:glow>
                </a:effectLst>
                <a:latin typeface="Calibri" pitchFamily="34" charset="0"/>
                <a:cs typeface="Calibri" pitchFamily="34" charset="0"/>
              </a:rPr>
              <a:t>Gibeon / </a:t>
            </a:r>
            <a:r>
              <a:rPr lang="en-US" sz="2000" b="1" dirty="0" err="1" smtClean="0">
                <a:solidFill>
                  <a:srgbClr val="FFFFFF"/>
                </a:solidFill>
                <a:effectLst>
                  <a:glow rad="76200">
                    <a:schemeClr val="tx1">
                      <a:alpha val="60000"/>
                    </a:schemeClr>
                  </a:glow>
                </a:effectLst>
                <a:latin typeface="Calibri" pitchFamily="34" charset="0"/>
                <a:cs typeface="Calibri" pitchFamily="34" charset="0"/>
              </a:rPr>
              <a:t>Gabaón</a:t>
            </a:r>
            <a:endParaRPr lang="en-US" sz="2000" b="1" dirty="0">
              <a:solidFill>
                <a:srgbClr val="FFFFFF"/>
              </a:solidFill>
              <a:effectLst>
                <a:glow rad="76200">
                  <a:schemeClr val="tx1">
                    <a:alpha val="60000"/>
                  </a:schemeClr>
                </a:glow>
              </a:effectLst>
              <a:latin typeface="Calibri" pitchFamily="34" charset="0"/>
              <a:cs typeface="Calibri" pitchFamily="34" charset="0"/>
            </a:endParaRPr>
          </a:p>
        </p:txBody>
      </p:sp>
      <p:sp>
        <p:nvSpPr>
          <p:cNvPr id="9" name="Line 2060"/>
          <p:cNvSpPr>
            <a:spLocks noChangeShapeType="1"/>
          </p:cNvSpPr>
          <p:nvPr/>
        </p:nvSpPr>
        <p:spPr bwMode="auto">
          <a:xfrm flipV="1">
            <a:off x="3276600" y="2057400"/>
            <a:ext cx="990600" cy="609600"/>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15671632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3749040" cy="6248400"/>
          </a:xfrm>
        </p:spPr>
        <p:txBody>
          <a:bodyPr>
            <a:noAutofit/>
          </a:bodyPr>
          <a:lstStyle/>
          <a:p>
            <a:pPr>
              <a:buNone/>
            </a:pPr>
            <a:r>
              <a:rPr lang="es-ES" sz="1700" b="1" i="1" dirty="0" smtClean="0"/>
              <a:t>Josué 10:6 – 11</a:t>
            </a:r>
          </a:p>
          <a:p>
            <a:pPr>
              <a:buNone/>
            </a:pPr>
            <a:r>
              <a:rPr lang="es-ES" sz="1700" dirty="0"/>
              <a:t>L</a:t>
            </a:r>
            <a:r>
              <a:rPr lang="es-ES" sz="1700" dirty="0" smtClean="0"/>
              <a:t>os hombres de Gabaón enviaron mensaje a Josué diciendo: …sube rápidamente a nosotros, sálvanos y ayúdanos…</a:t>
            </a:r>
          </a:p>
          <a:p>
            <a:pPr>
              <a:buNone/>
            </a:pPr>
            <a:r>
              <a:rPr lang="es-ES" sz="1700" dirty="0" smtClean="0"/>
              <a:t>Y Josué subió… Y el Señor los desconcertó delante de Israel, y los hirió con gran matanza en Gabaón, y los persiguió… y los hirió hasta </a:t>
            </a:r>
            <a:r>
              <a:rPr lang="es-ES" sz="1700" dirty="0" err="1" smtClean="0"/>
              <a:t>Azeca</a:t>
            </a:r>
            <a:r>
              <a:rPr lang="es-ES" sz="1700" dirty="0" smtClean="0"/>
              <a:t> y </a:t>
            </a:r>
            <a:r>
              <a:rPr lang="es-ES" sz="1700" dirty="0" err="1" smtClean="0"/>
              <a:t>Maceda</a:t>
            </a:r>
            <a:r>
              <a:rPr lang="es-ES" sz="1700" dirty="0" smtClean="0"/>
              <a:t>.</a:t>
            </a:r>
          </a:p>
          <a:p>
            <a:pPr>
              <a:buNone/>
            </a:pPr>
            <a:endParaRPr lang="en-US" sz="1700" b="1" i="1" dirty="0" smtClean="0"/>
          </a:p>
          <a:p>
            <a:pPr>
              <a:buNone/>
            </a:pPr>
            <a:r>
              <a:rPr lang="en-US" sz="1700" b="1" i="1" dirty="0" smtClean="0"/>
              <a:t>Joshua 10:6 – 11</a:t>
            </a:r>
          </a:p>
          <a:p>
            <a:pPr>
              <a:buNone/>
            </a:pPr>
            <a:r>
              <a:rPr lang="en-US" sz="1700" dirty="0" smtClean="0"/>
              <a:t>The men of Gibeon sent to Joshua saying, “…Come up to us quickly and save us and help us…”</a:t>
            </a:r>
          </a:p>
          <a:p>
            <a:pPr>
              <a:buNone/>
            </a:pPr>
            <a:r>
              <a:rPr lang="en-US" sz="1700" dirty="0" smtClean="0"/>
              <a:t>So Joshua went up… And the Lord threw them into a panic before Israel, who struck them with a great blow at Gibeon and chased them… and struck them as far as </a:t>
            </a:r>
            <a:r>
              <a:rPr lang="en-US" sz="1700" dirty="0" err="1" smtClean="0"/>
              <a:t>Azekah</a:t>
            </a:r>
            <a:r>
              <a:rPr lang="en-US" sz="1700" dirty="0" smtClean="0"/>
              <a:t> and </a:t>
            </a:r>
            <a:r>
              <a:rPr lang="en-US" sz="1700" dirty="0" err="1" smtClean="0"/>
              <a:t>Makkedah</a:t>
            </a:r>
            <a:r>
              <a:rPr lang="en-US" sz="1700" dirty="0" smtClean="0"/>
              <a:t>.</a:t>
            </a:r>
            <a:endParaRPr lang="en-US" sz="1700" dirty="0"/>
          </a:p>
        </p:txBody>
      </p:sp>
      <p:pic>
        <p:nvPicPr>
          <p:cNvPr id="5" name="Content Placeholder 4" descr="Josh_so_campaign.jpg"/>
          <p:cNvPicPr>
            <a:picLocks noGrp="1" noChangeAspect="1"/>
          </p:cNvPicPr>
          <p:nvPr>
            <p:ph sz="quarter" idx="2"/>
          </p:nvPr>
        </p:nvPicPr>
        <p:blipFill rotWithShape="1">
          <a:blip r:embed="rId2" cstate="print"/>
          <a:srcRect t="6962"/>
          <a:stretch/>
        </p:blipFill>
        <p:spPr>
          <a:xfrm>
            <a:off x="4191000" y="1721289"/>
            <a:ext cx="4648200" cy="4889979"/>
          </a:xfrm>
        </p:spPr>
      </p:pic>
      <p:sp>
        <p:nvSpPr>
          <p:cNvPr id="12" name="Oval 11"/>
          <p:cNvSpPr/>
          <p:nvPr/>
        </p:nvSpPr>
        <p:spPr>
          <a:xfrm>
            <a:off x="5791200" y="3429000"/>
            <a:ext cx="990600" cy="381000"/>
          </a:xfrm>
          <a:prstGeom prst="ellipse">
            <a:avLst/>
          </a:prstGeom>
          <a:noFill/>
          <a:ln w="76200" cap="flat"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8001000" y="3124200"/>
            <a:ext cx="762000" cy="3810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4343400" y="4343400"/>
            <a:ext cx="762000" cy="3048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4953000" y="5257800"/>
            <a:ext cx="1066800" cy="4572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lide(fromTo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edge">
                                      <p:cBhvr>
                                        <p:cTn id="32" dur="1000"/>
                                        <p:tgtEl>
                                          <p:spTgt spid="13"/>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slide(fromTop)">
                                      <p:cBhvr>
                                        <p:cTn id="35" dur="500"/>
                                        <p:tgtEl>
                                          <p:spTgt spid="3">
                                            <p:txEl>
                                              <p:pRg st="5" end="5"/>
                                            </p:txEl>
                                          </p:spTgt>
                                        </p:tgtEl>
                                      </p:cBhvr>
                                    </p:animEffect>
                                  </p:childTnLst>
                                </p:cTn>
                              </p:par>
                              <p:par>
                                <p:cTn id="36" presetID="47"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grpId="1" nodeType="clickEffect">
                                  <p:stCondLst>
                                    <p:cond delay="0"/>
                                  </p:stCondLst>
                                  <p:childTnLst>
                                    <p:animMotion origin="layout" path="M 3.33333E-6 3.78353E-6 L -0.175 0.02775 " pathEditMode="relative" rAng="0" ptsTypes="AA">
                                      <p:cBhvr>
                                        <p:cTn id="44" dur="3000" fill="hold"/>
                                        <p:tgtEl>
                                          <p:spTgt spid="13"/>
                                        </p:tgtEl>
                                        <p:attrNameLst>
                                          <p:attrName>ppt_x</p:attrName>
                                          <p:attrName>ppt_y</p:attrName>
                                        </p:attrNameLst>
                                      </p:cBhvr>
                                      <p:rCtr x="-8700" y="1400"/>
                                    </p:animMotion>
                                  </p:childTnLst>
                                </p:cTn>
                              </p:par>
                              <p:par>
                                <p:cTn id="45" presetID="17" presetClass="exit" presetSubtype="8" fill="hold" grpId="0" nodeType="withEffect">
                                  <p:stCondLst>
                                    <p:cond delay="2000"/>
                                  </p:stCondLst>
                                  <p:childTnLst>
                                    <p:anim calcmode="lin" valueType="num">
                                      <p:cBhvr>
                                        <p:cTn id="46" dur="1000"/>
                                        <p:tgtEl>
                                          <p:spTgt spid="12"/>
                                        </p:tgtEl>
                                        <p:attrNameLst>
                                          <p:attrName>ppt_x</p:attrName>
                                        </p:attrNameLst>
                                      </p:cBhvr>
                                      <p:tavLst>
                                        <p:tav tm="0">
                                          <p:val>
                                            <p:strVal val="ppt_x"/>
                                          </p:val>
                                        </p:tav>
                                        <p:tav tm="100000">
                                          <p:val>
                                            <p:strVal val="ppt_x-ppt_w/2"/>
                                          </p:val>
                                        </p:tav>
                                      </p:tavLst>
                                    </p:anim>
                                    <p:anim calcmode="lin" valueType="num">
                                      <p:cBhvr>
                                        <p:cTn id="47" dur="1000"/>
                                        <p:tgtEl>
                                          <p:spTgt spid="12"/>
                                        </p:tgtEl>
                                        <p:attrNameLst>
                                          <p:attrName>ppt_y</p:attrName>
                                        </p:attrNameLst>
                                      </p:cBhvr>
                                      <p:tavLst>
                                        <p:tav tm="0">
                                          <p:val>
                                            <p:strVal val="ppt_y"/>
                                          </p:val>
                                        </p:tav>
                                        <p:tav tm="100000">
                                          <p:val>
                                            <p:strVal val="ppt_y"/>
                                          </p:val>
                                        </p:tav>
                                      </p:tavLst>
                                    </p:anim>
                                    <p:anim calcmode="lin" valueType="num">
                                      <p:cBhvr>
                                        <p:cTn id="48" dur="1000"/>
                                        <p:tgtEl>
                                          <p:spTgt spid="12"/>
                                        </p:tgtEl>
                                        <p:attrNameLst>
                                          <p:attrName>ppt_w</p:attrName>
                                        </p:attrNameLst>
                                      </p:cBhvr>
                                      <p:tavLst>
                                        <p:tav tm="0">
                                          <p:val>
                                            <p:strVal val="ppt_w"/>
                                          </p:val>
                                        </p:tav>
                                        <p:tav tm="100000">
                                          <p:val>
                                            <p:fltVal val="0"/>
                                          </p:val>
                                        </p:tav>
                                      </p:tavLst>
                                    </p:anim>
                                    <p:anim calcmode="lin" valueType="num">
                                      <p:cBhvr>
                                        <p:cTn id="49" dur="1000"/>
                                        <p:tgtEl>
                                          <p:spTgt spid="12"/>
                                        </p:tgtEl>
                                        <p:attrNameLst>
                                          <p:attrName>ppt_h</p:attrName>
                                        </p:attrNameLst>
                                      </p:cBhvr>
                                      <p:tavLst>
                                        <p:tav tm="0">
                                          <p:val>
                                            <p:strVal val="ppt_h"/>
                                          </p:val>
                                        </p:tav>
                                        <p:tav tm="100000">
                                          <p:val>
                                            <p:strVal val="ppt_h"/>
                                          </p:val>
                                        </p:tav>
                                      </p:tavLst>
                                    </p:anim>
                                    <p:set>
                                      <p:cBhvr>
                                        <p:cTn id="50" dur="1" fill="hold">
                                          <p:stCondLst>
                                            <p:cond delay="9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strVal val="4*#ppt_w"/>
                                          </p:val>
                                        </p:tav>
                                        <p:tav tm="100000">
                                          <p:val>
                                            <p:strVal val="#ppt_w"/>
                                          </p:val>
                                        </p:tav>
                                      </p:tavLst>
                                    </p:anim>
                                    <p:anim calcmode="lin" valueType="num">
                                      <p:cBhvr>
                                        <p:cTn id="56" dur="100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strVal val="4*#ppt_w"/>
                                          </p:val>
                                        </p:tav>
                                        <p:tav tm="100000">
                                          <p:val>
                                            <p:strVal val="#ppt_w"/>
                                          </p:val>
                                        </p:tav>
                                      </p:tavLst>
                                    </p:anim>
                                    <p:anim calcmode="lin" valueType="num">
                                      <p:cBhvr>
                                        <p:cTn id="62" dur="10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P spid="13" grpId="1"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rmAutofit/>
          </a:bodyPr>
          <a:lstStyle/>
          <a:p>
            <a:r>
              <a:rPr lang="es-CO" sz="3200" b="1" dirty="0" smtClean="0">
                <a:solidFill>
                  <a:srgbClr val="FF0000"/>
                </a:solidFill>
              </a:rPr>
              <a:t>El día largo</a:t>
            </a:r>
            <a:r>
              <a:rPr lang="es-CO" sz="3200" b="1" dirty="0">
                <a:solidFill>
                  <a:srgbClr val="FF0000"/>
                </a:solidFill>
              </a:rPr>
              <a:t/>
            </a:r>
            <a:br>
              <a:rPr lang="es-CO" sz="3200" b="1" dirty="0">
                <a:solidFill>
                  <a:srgbClr val="FF0000"/>
                </a:solidFill>
              </a:rPr>
            </a:br>
            <a:r>
              <a:rPr lang="en-US" sz="3200" b="1" i="1" dirty="0" smtClean="0">
                <a:solidFill>
                  <a:srgbClr val="FF0000"/>
                </a:solidFill>
              </a:rPr>
              <a:t>The long day</a:t>
            </a:r>
            <a:endParaRPr lang="en-US" sz="3200" b="1" i="1" dirty="0">
              <a:solidFill>
                <a:srgbClr val="FF0000"/>
              </a:solidFill>
            </a:endParaRPr>
          </a:p>
        </p:txBody>
      </p:sp>
      <p:sp>
        <p:nvSpPr>
          <p:cNvPr id="5" name="Text Placeholder 4"/>
          <p:cNvSpPr>
            <a:spLocks noGrp="1"/>
          </p:cNvSpPr>
          <p:nvPr>
            <p:ph type="body" idx="1"/>
          </p:nvPr>
        </p:nvSpPr>
        <p:spPr>
          <a:xfrm>
            <a:off x="457200" y="1371600"/>
            <a:ext cx="4040188" cy="457200"/>
          </a:xfrm>
        </p:spPr>
        <p:txBody>
          <a:bodyPr/>
          <a:lstStyle/>
          <a:p>
            <a:r>
              <a:rPr lang="es-CO" sz="2000" dirty="0" smtClean="0"/>
              <a:t>Josué 10:12 – 14</a:t>
            </a:r>
            <a:endParaRPr lang="en-US" sz="2000" dirty="0"/>
          </a:p>
        </p:txBody>
      </p:sp>
      <p:sp>
        <p:nvSpPr>
          <p:cNvPr id="6" name="Content Placeholder 5"/>
          <p:cNvSpPr>
            <a:spLocks noGrp="1"/>
          </p:cNvSpPr>
          <p:nvPr>
            <p:ph sz="half" idx="2"/>
          </p:nvPr>
        </p:nvSpPr>
        <p:spPr>
          <a:xfrm>
            <a:off x="457200" y="1905000"/>
            <a:ext cx="4040188" cy="4495800"/>
          </a:xfrm>
        </p:spPr>
        <p:txBody>
          <a:bodyPr>
            <a:normAutofit fontScale="85000" lnSpcReduction="10000"/>
          </a:bodyPr>
          <a:lstStyle/>
          <a:p>
            <a:pPr>
              <a:buNone/>
            </a:pPr>
            <a:r>
              <a:rPr lang="es-ES" dirty="0" smtClean="0"/>
              <a:t>Entonces Josué habló al Señor… y dijo en presencia de Israel:</a:t>
            </a:r>
          </a:p>
          <a:p>
            <a:pPr lvl="1">
              <a:buNone/>
            </a:pPr>
            <a:r>
              <a:rPr lang="es-ES" sz="2300" i="1" dirty="0" smtClean="0"/>
              <a:t>Sol, detente en Gabaón, y tú luna, en el valle de </a:t>
            </a:r>
            <a:r>
              <a:rPr lang="es-ES" sz="2300" i="1" dirty="0" err="1" smtClean="0"/>
              <a:t>Ajalón</a:t>
            </a:r>
            <a:r>
              <a:rPr lang="es-ES" sz="2300" i="1" dirty="0" smtClean="0"/>
              <a:t>.</a:t>
            </a:r>
          </a:p>
          <a:p>
            <a:pPr lvl="1">
              <a:buNone/>
            </a:pPr>
            <a:r>
              <a:rPr lang="es-ES" sz="2300" i="1" dirty="0" smtClean="0"/>
              <a:t>Y el sol se detuvo, y la luna se paró, hasta que la nación se vengó de sus enemigos.</a:t>
            </a:r>
          </a:p>
          <a:p>
            <a:pPr>
              <a:buNone/>
            </a:pPr>
            <a:r>
              <a:rPr lang="es-ES" dirty="0" smtClean="0"/>
              <a:t>…Y el sol se detuvo en medio del cielo y no se apresuró a ponerse como por un día entero. Y ni antes ni después hubo día como aquel, cuando el Señor prestó atención a la voz de un hombre; porque el Señor peleó por Israel.</a:t>
            </a:r>
            <a:endParaRPr lang="en-US" dirty="0"/>
          </a:p>
        </p:txBody>
      </p:sp>
      <p:sp>
        <p:nvSpPr>
          <p:cNvPr id="7" name="Text Placeholder 6"/>
          <p:cNvSpPr>
            <a:spLocks noGrp="1"/>
          </p:cNvSpPr>
          <p:nvPr>
            <p:ph type="body" sz="quarter" idx="3"/>
          </p:nvPr>
        </p:nvSpPr>
        <p:spPr>
          <a:xfrm>
            <a:off x="4645025" y="1371600"/>
            <a:ext cx="4041775" cy="457200"/>
          </a:xfrm>
        </p:spPr>
        <p:txBody>
          <a:bodyPr>
            <a:normAutofit/>
          </a:bodyPr>
          <a:lstStyle/>
          <a:p>
            <a:r>
              <a:rPr lang="en-US" sz="2000" dirty="0" smtClean="0"/>
              <a:t>Joshua 10:12 – 14</a:t>
            </a:r>
            <a:endParaRPr lang="en-US" sz="2000" dirty="0"/>
          </a:p>
        </p:txBody>
      </p:sp>
      <p:sp>
        <p:nvSpPr>
          <p:cNvPr id="8" name="Content Placeholder 7"/>
          <p:cNvSpPr>
            <a:spLocks noGrp="1"/>
          </p:cNvSpPr>
          <p:nvPr>
            <p:ph sz="quarter" idx="4"/>
          </p:nvPr>
        </p:nvSpPr>
        <p:spPr>
          <a:xfrm>
            <a:off x="4645025" y="1905000"/>
            <a:ext cx="4041775" cy="4495800"/>
          </a:xfrm>
        </p:spPr>
        <p:txBody>
          <a:bodyPr>
            <a:normAutofit fontScale="85000" lnSpcReduction="20000"/>
          </a:bodyPr>
          <a:lstStyle/>
          <a:p>
            <a:pPr>
              <a:buNone/>
            </a:pPr>
            <a:r>
              <a:rPr lang="en-US" dirty="0" smtClean="0"/>
              <a:t> At that time Joshua spoke to the Lord… and he said in the sight of Israel,</a:t>
            </a:r>
          </a:p>
          <a:p>
            <a:pPr lvl="1">
              <a:buNone/>
            </a:pPr>
            <a:r>
              <a:rPr lang="en-US" sz="2300" i="1" dirty="0" smtClean="0"/>
              <a:t>“Sun, stand still at Gibeon, and moon, in the Valley of </a:t>
            </a:r>
            <a:r>
              <a:rPr lang="en-US" sz="2300" i="1" dirty="0" err="1" smtClean="0"/>
              <a:t>Aijalon</a:t>
            </a:r>
            <a:r>
              <a:rPr lang="en-US" sz="2300" i="1" dirty="0" smtClean="0"/>
              <a:t>.”</a:t>
            </a:r>
          </a:p>
          <a:p>
            <a:pPr lvl="1">
              <a:buNone/>
            </a:pPr>
            <a:r>
              <a:rPr lang="en-US" sz="2300" i="1" dirty="0" smtClean="0"/>
              <a:t>And the sun stood still, and the moon stopped, until the nation took vengeance on their enemies.</a:t>
            </a:r>
          </a:p>
          <a:p>
            <a:pPr>
              <a:buNone/>
            </a:pPr>
            <a:r>
              <a:rPr lang="en-US" dirty="0" smtClean="0"/>
              <a:t>…The sun stopped in the midst of heaven and did not hurry to set for about a whole day. There has been no day like it before or since, when the Lord heeded the voice of a man, for the Lord fought for Israel.</a:t>
            </a:r>
            <a:endParaRPr lang="en-US" dirty="0"/>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anim calcmode="lin" valueType="num">
                                      <p:cBhvr>
                                        <p:cTn id="2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1000"/>
                                        <p:tgtEl>
                                          <p:spTgt spid="8">
                                            <p:txEl>
                                              <p:pRg st="3" end="3"/>
                                            </p:txEl>
                                          </p:spTgt>
                                        </p:tgtEl>
                                      </p:cBhvr>
                                    </p:animEffect>
                                    <p:anim calcmode="lin" valueType="num">
                                      <p:cBhvr>
                                        <p:cTn id="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3977640" cy="6248400"/>
          </a:xfrm>
        </p:spPr>
        <p:txBody>
          <a:bodyPr>
            <a:noAutofit/>
          </a:bodyPr>
          <a:lstStyle/>
          <a:p>
            <a:pPr>
              <a:buNone/>
            </a:pPr>
            <a:r>
              <a:rPr lang="es-CO" sz="1800" b="1" i="1" dirty="0" smtClean="0"/>
              <a:t>Josué 10:12 – 13</a:t>
            </a:r>
          </a:p>
          <a:p>
            <a:pPr>
              <a:buNone/>
            </a:pPr>
            <a:r>
              <a:rPr lang="es-ES" sz="1800" i="1" dirty="0" smtClean="0"/>
              <a:t>“Sol, detente en Gabaón, y tú luna, en </a:t>
            </a:r>
            <a:r>
              <a:rPr lang="es-ES" sz="1800" b="1" dirty="0" smtClean="0">
                <a:solidFill>
                  <a:schemeClr val="accent1"/>
                </a:solidFill>
              </a:rPr>
              <a:t>el valle de </a:t>
            </a:r>
            <a:r>
              <a:rPr lang="es-ES" sz="1800" b="1" dirty="0" err="1" smtClean="0">
                <a:solidFill>
                  <a:schemeClr val="accent1"/>
                </a:solidFill>
              </a:rPr>
              <a:t>Ajalón</a:t>
            </a:r>
            <a:r>
              <a:rPr lang="es-ES" sz="1800" b="1" dirty="0" smtClean="0">
                <a:solidFill>
                  <a:schemeClr val="accent1"/>
                </a:solidFill>
              </a:rPr>
              <a:t>.</a:t>
            </a:r>
            <a:r>
              <a:rPr lang="es-ES" sz="1800" b="1" i="1" dirty="0" smtClean="0"/>
              <a:t>”</a:t>
            </a:r>
            <a:endParaRPr lang="es-ES" sz="1800" b="1" dirty="0" smtClean="0">
              <a:solidFill>
                <a:schemeClr val="accent1"/>
              </a:solidFill>
            </a:endParaRPr>
          </a:p>
          <a:p>
            <a:pPr>
              <a:buNone/>
            </a:pPr>
            <a:r>
              <a:rPr lang="es-ES" sz="1800" i="1" dirty="0" smtClean="0"/>
              <a:t>Y el sol se detuvo, y la luna se paró, hasta que la nación se vengó de sus enemigos.</a:t>
            </a:r>
          </a:p>
          <a:p>
            <a:pPr>
              <a:buNone/>
            </a:pPr>
            <a:r>
              <a:rPr lang="es-ES" sz="1800" dirty="0" smtClean="0"/>
              <a:t>…Y el sol se detuvo en medio del cielo y no se apresuró a ponerse como por un día entero.</a:t>
            </a:r>
            <a:endParaRPr lang="es-CO" sz="1800" dirty="0" smtClean="0"/>
          </a:p>
          <a:p>
            <a:pPr>
              <a:buNone/>
            </a:pPr>
            <a:endParaRPr lang="en-US" sz="1800" dirty="0" smtClean="0"/>
          </a:p>
          <a:p>
            <a:pPr>
              <a:buNone/>
            </a:pPr>
            <a:r>
              <a:rPr lang="en-US" sz="1800" b="1" i="1" dirty="0" smtClean="0"/>
              <a:t>Joshua 10:12 – 13</a:t>
            </a:r>
          </a:p>
          <a:p>
            <a:pPr>
              <a:buNone/>
            </a:pPr>
            <a:r>
              <a:rPr lang="en-US" sz="1800" i="1" dirty="0" smtClean="0"/>
              <a:t>“Sun, stand still at Gibeon, and moon, in </a:t>
            </a:r>
            <a:r>
              <a:rPr lang="en-US" sz="1800" b="1" dirty="0" smtClean="0">
                <a:solidFill>
                  <a:schemeClr val="accent1"/>
                </a:solidFill>
              </a:rPr>
              <a:t>the Valley of </a:t>
            </a:r>
            <a:r>
              <a:rPr lang="en-US" sz="1800" b="1" dirty="0" err="1" smtClean="0">
                <a:solidFill>
                  <a:schemeClr val="accent1"/>
                </a:solidFill>
              </a:rPr>
              <a:t>Aijalon</a:t>
            </a:r>
            <a:r>
              <a:rPr lang="en-US" sz="1800" b="1" dirty="0" smtClean="0">
                <a:solidFill>
                  <a:schemeClr val="accent1"/>
                </a:solidFill>
              </a:rPr>
              <a:t>.</a:t>
            </a:r>
            <a:r>
              <a:rPr lang="en-US" sz="1800" b="1" i="1" dirty="0" smtClean="0"/>
              <a:t>”</a:t>
            </a:r>
          </a:p>
          <a:p>
            <a:pPr>
              <a:buNone/>
            </a:pPr>
            <a:r>
              <a:rPr lang="en-US" sz="1800" i="1" dirty="0" smtClean="0"/>
              <a:t>And the sun stood still, and the moon stopped, until the nation took vengeance on their enemies.</a:t>
            </a:r>
            <a:endParaRPr lang="en-US" sz="1800" dirty="0" smtClean="0"/>
          </a:p>
          <a:p>
            <a:pPr>
              <a:buNone/>
            </a:pPr>
            <a:r>
              <a:rPr lang="en-US" sz="1800" dirty="0" smtClean="0"/>
              <a:t>…The sun stopped in the midst of heaven and did not hurry to set for about a whole day.</a:t>
            </a:r>
          </a:p>
        </p:txBody>
      </p:sp>
      <p:pic>
        <p:nvPicPr>
          <p:cNvPr id="5" name="Content Placeholder 4" descr="Josh_so_campaign.jpg"/>
          <p:cNvPicPr>
            <a:picLocks noGrp="1" noChangeAspect="1"/>
          </p:cNvPicPr>
          <p:nvPr>
            <p:ph sz="quarter" idx="2"/>
          </p:nvPr>
        </p:nvPicPr>
        <p:blipFill>
          <a:blip r:embed="rId2" cstate="print"/>
          <a:stretch>
            <a:fillRect/>
          </a:stretch>
        </p:blipFill>
        <p:spPr>
          <a:xfrm>
            <a:off x="4191000" y="1355353"/>
            <a:ext cx="4648200" cy="5255915"/>
          </a:xfrm>
        </p:spPr>
      </p:pic>
      <p:sp>
        <p:nvSpPr>
          <p:cNvPr id="9" name="Flowchart: Data 8"/>
          <p:cNvSpPr/>
          <p:nvPr/>
        </p:nvSpPr>
        <p:spPr>
          <a:xfrm rot="589462">
            <a:off x="4095188" y="3368998"/>
            <a:ext cx="2286000" cy="859760"/>
          </a:xfrm>
          <a:prstGeom prst="flowChartInputOutput">
            <a:avLst/>
          </a:prstGeom>
          <a:gradFill flip="none" rotWithShape="1">
            <a:gsLst>
              <a:gs pos="0">
                <a:srgbClr val="0000CC">
                  <a:tint val="66000"/>
                  <a:satMod val="160000"/>
                  <a:alpha val="0"/>
                </a:srgbClr>
              </a:gs>
              <a:gs pos="50000">
                <a:srgbClr val="0000CC">
                  <a:tint val="44500"/>
                  <a:satMod val="160000"/>
                </a:srgbClr>
              </a:gs>
              <a:gs pos="100000">
                <a:srgbClr val="0000CC">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hidden="1"/>
          <p:cNvSpPr>
            <a:spLocks noGrp="1" noChangeArrowheads="1"/>
          </p:cNvSpPr>
          <p:nvPr>
            <p:ph type="title"/>
          </p:nvPr>
        </p:nvSpPr>
        <p:spPr/>
        <p:txBody>
          <a:bodyPr/>
          <a:lstStyle/>
          <a:p>
            <a:pPr eaLnBrk="1" hangingPunct="1"/>
            <a:endParaRPr lang="en-US" smtClean="0"/>
          </a:p>
        </p:txBody>
      </p:sp>
      <p:pic>
        <p:nvPicPr>
          <p:cNvPr id="24578" name="Picture 3" descr="Aijalon Valley panorama"/>
          <p:cNvPicPr preferRelativeResize="0">
            <a:picLocks noChangeAspect="1" noChangeArrowheads="1"/>
          </p:cNvPicPr>
          <p:nvPr>
            <p:custDataLst>
              <p:tags r:id="rId1"/>
            </p:custDataLst>
          </p:nvPr>
        </p:nvPicPr>
        <p:blipFill>
          <a:blip r:embed="rId4"/>
          <a:srcRect/>
          <a:stretch>
            <a:fillRect/>
          </a:stretch>
        </p:blipFill>
        <p:spPr bwMode="auto">
          <a:xfrm>
            <a:off x="-10134600" y="1662113"/>
            <a:ext cx="29413200" cy="3533775"/>
          </a:xfrm>
          <a:prstGeom prst="rect">
            <a:avLst/>
          </a:prstGeom>
          <a:noFill/>
          <a:ln w="9525">
            <a:noFill/>
            <a:miter lim="800000"/>
            <a:headEnd/>
            <a:tailEnd/>
          </a:ln>
        </p:spPr>
      </p:pic>
      <p:sp>
        <p:nvSpPr>
          <p:cNvPr id="24579" name="Text Box 4"/>
          <p:cNvSpPr txBox="1">
            <a:spLocks noChangeArrowheads="1"/>
          </p:cNvSpPr>
          <p:nvPr/>
        </p:nvSpPr>
        <p:spPr bwMode="auto">
          <a:xfrm>
            <a:off x="0" y="5257800"/>
            <a:ext cx="9144000" cy="457200"/>
          </a:xfrm>
          <a:prstGeom prst="rect">
            <a:avLst/>
          </a:prstGeom>
          <a:noFill/>
          <a:ln w="9525">
            <a:noFill/>
            <a:miter lim="800000"/>
            <a:headEnd/>
            <a:tailEnd/>
          </a:ln>
        </p:spPr>
        <p:txBody>
          <a:bodyPr/>
          <a:lstStyle/>
          <a:p>
            <a:pPr algn="ctr"/>
            <a:r>
              <a:rPr lang="en-US" sz="2200">
                <a:latin typeface="Calibri" pitchFamily="34" charset="0"/>
              </a:rPr>
              <a:t>Aijalon Valley panorama</a:t>
            </a:r>
          </a:p>
        </p:txBody>
      </p:sp>
    </p:spTree>
    <p:extLst>
      <p:ext uri="{BB962C8B-B14F-4D97-AF65-F5344CB8AC3E}">
        <p14:creationId xmlns:p14="http://schemas.microsoft.com/office/powerpoint/2010/main" val="42764155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hidden="1"/>
          <p:cNvSpPr>
            <a:spLocks noGrp="1" noChangeArrowheads="1"/>
          </p:cNvSpPr>
          <p:nvPr>
            <p:ph type="title"/>
          </p:nvPr>
        </p:nvSpPr>
        <p:spPr/>
        <p:txBody>
          <a:bodyPr/>
          <a:lstStyle/>
          <a:p>
            <a:pPr eaLnBrk="1" hangingPunct="1"/>
            <a:endParaRPr lang="en-US" smtClean="0"/>
          </a:p>
        </p:txBody>
      </p:sp>
      <p:pic>
        <p:nvPicPr>
          <p:cNvPr id="28674" name="Picture 3" descr="Aijalon Valley, eastern end, from s panorama"/>
          <p:cNvPicPr preferRelativeResize="0">
            <a:picLocks noChangeAspect="1" noChangeArrowheads="1"/>
          </p:cNvPicPr>
          <p:nvPr>
            <p:custDataLst>
              <p:tags r:id="rId1"/>
            </p:custDataLst>
          </p:nvPr>
        </p:nvPicPr>
        <p:blipFill>
          <a:blip r:embed="rId4"/>
          <a:srcRect/>
          <a:stretch>
            <a:fillRect/>
          </a:stretch>
        </p:blipFill>
        <p:spPr bwMode="auto">
          <a:xfrm>
            <a:off x="-1447800" y="674688"/>
            <a:ext cx="12036425" cy="5508625"/>
          </a:xfrm>
          <a:prstGeom prst="rect">
            <a:avLst/>
          </a:prstGeom>
          <a:noFill/>
          <a:ln w="9525">
            <a:noFill/>
            <a:miter lim="800000"/>
            <a:headEnd/>
            <a:tailEnd/>
          </a:ln>
        </p:spPr>
      </p:pic>
      <p:sp>
        <p:nvSpPr>
          <p:cNvPr id="28675" name="Text Box 4"/>
          <p:cNvSpPr txBox="1">
            <a:spLocks noChangeArrowheads="1"/>
          </p:cNvSpPr>
          <p:nvPr/>
        </p:nvSpPr>
        <p:spPr bwMode="auto">
          <a:xfrm>
            <a:off x="0" y="6172200"/>
            <a:ext cx="9144000" cy="457200"/>
          </a:xfrm>
          <a:prstGeom prst="rect">
            <a:avLst/>
          </a:prstGeom>
          <a:noFill/>
          <a:ln w="9525">
            <a:noFill/>
            <a:miter lim="800000"/>
            <a:headEnd/>
            <a:tailEnd/>
          </a:ln>
        </p:spPr>
        <p:txBody>
          <a:bodyPr/>
          <a:lstStyle/>
          <a:p>
            <a:pPr algn="ctr"/>
            <a:r>
              <a:rPr lang="en-US" sz="2200">
                <a:latin typeface="Calibri" pitchFamily="34" charset="0"/>
              </a:rPr>
              <a:t>Aijalon Valley eastern end from south panorama</a:t>
            </a:r>
          </a:p>
        </p:txBody>
      </p:sp>
    </p:spTree>
    <p:extLst>
      <p:ext uri="{BB962C8B-B14F-4D97-AF65-F5344CB8AC3E}">
        <p14:creationId xmlns:p14="http://schemas.microsoft.com/office/powerpoint/2010/main" val="16221386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sz="2800" b="1" dirty="0" smtClean="0">
                <a:solidFill>
                  <a:srgbClr val="0000FF"/>
                </a:solidFill>
              </a:rPr>
              <a:t>Josué pidió algo grande.</a:t>
            </a:r>
            <a:r>
              <a:rPr lang="en-US" sz="2800" b="1" dirty="0" smtClean="0">
                <a:solidFill>
                  <a:srgbClr val="0000FF"/>
                </a:solidFill>
              </a:rPr>
              <a:t/>
            </a:r>
            <a:br>
              <a:rPr lang="en-US" sz="2800" b="1" dirty="0" smtClean="0">
                <a:solidFill>
                  <a:srgbClr val="0000FF"/>
                </a:solidFill>
              </a:rPr>
            </a:br>
            <a:r>
              <a:rPr lang="en-US" sz="2800" b="1" i="1" dirty="0" smtClean="0">
                <a:solidFill>
                  <a:srgbClr val="0000FF"/>
                </a:solidFill>
              </a:rPr>
              <a:t>Joshua asked for a big thing.</a:t>
            </a:r>
            <a:endParaRPr lang="en-US" sz="2800" b="1" i="1" dirty="0">
              <a:solidFill>
                <a:srgbClr val="0000FF"/>
              </a:solidFill>
            </a:endParaRPr>
          </a:p>
        </p:txBody>
      </p:sp>
      <p:sp>
        <p:nvSpPr>
          <p:cNvPr id="3" name="Content Placeholder 2"/>
          <p:cNvSpPr>
            <a:spLocks noGrp="1"/>
          </p:cNvSpPr>
          <p:nvPr>
            <p:ph sz="quarter" idx="1"/>
          </p:nvPr>
        </p:nvSpPr>
        <p:spPr>
          <a:xfrm>
            <a:off x="914400" y="1600200"/>
            <a:ext cx="3749040" cy="4572000"/>
          </a:xfrm>
        </p:spPr>
        <p:txBody>
          <a:bodyPr>
            <a:normAutofit/>
          </a:bodyPr>
          <a:lstStyle/>
          <a:p>
            <a:r>
              <a:rPr lang="es-CO" sz="2000" dirty="0" smtClean="0"/>
              <a:t>Josué oraba frecuentemente a Dios, </a:t>
            </a:r>
            <a:r>
              <a:rPr lang="es-ES" sz="2000" dirty="0"/>
              <a:t>p</a:t>
            </a:r>
            <a:r>
              <a:rPr lang="es-ES" sz="2000" dirty="0" smtClean="0"/>
              <a:t>ero su petición para un día ampliado era sin precedente.</a:t>
            </a:r>
          </a:p>
          <a:p>
            <a:r>
              <a:rPr lang="es-ES" sz="2000" dirty="0" smtClean="0"/>
              <a:t>¿Pidió Josué demasiado de Dios?</a:t>
            </a:r>
          </a:p>
          <a:p>
            <a:r>
              <a:rPr lang="es-ES" sz="2000" dirty="0" smtClean="0"/>
              <a:t>Josué no pidió perdón.</a:t>
            </a:r>
            <a:endParaRPr lang="es-CO" sz="2000" dirty="0" smtClean="0"/>
          </a:p>
          <a:p>
            <a:r>
              <a:rPr lang="es-CO" sz="2000" b="1" dirty="0" smtClean="0">
                <a:solidFill>
                  <a:srgbClr val="0000CC"/>
                </a:solidFill>
              </a:rPr>
              <a:t>¡Dios concedió la petición.!</a:t>
            </a:r>
            <a:endParaRPr lang="en-US" sz="2000" b="1" dirty="0">
              <a:solidFill>
                <a:srgbClr val="0000CC"/>
              </a:solidFill>
            </a:endParaRPr>
          </a:p>
        </p:txBody>
      </p:sp>
      <p:sp>
        <p:nvSpPr>
          <p:cNvPr id="4" name="Content Placeholder 3"/>
          <p:cNvSpPr>
            <a:spLocks noGrp="1"/>
          </p:cNvSpPr>
          <p:nvPr>
            <p:ph sz="quarter" idx="2"/>
          </p:nvPr>
        </p:nvSpPr>
        <p:spPr>
          <a:xfrm>
            <a:off x="4933950" y="1600200"/>
            <a:ext cx="3749040" cy="4572000"/>
          </a:xfrm>
        </p:spPr>
        <p:txBody>
          <a:bodyPr>
            <a:normAutofit/>
          </a:bodyPr>
          <a:lstStyle/>
          <a:p>
            <a:r>
              <a:rPr lang="en-US" sz="2000" i="1" dirty="0" smtClean="0"/>
              <a:t>Joshua frequently prayed to God, but his request for an extended day was without precedent.</a:t>
            </a:r>
          </a:p>
          <a:p>
            <a:r>
              <a:rPr lang="en-US" sz="2000" i="1" dirty="0" smtClean="0"/>
              <a:t>Did he ask too much of God?</a:t>
            </a:r>
          </a:p>
          <a:p>
            <a:r>
              <a:rPr lang="en-US" sz="2000" i="1" dirty="0" smtClean="0"/>
              <a:t>Joshua did not ask forgiveness.</a:t>
            </a:r>
          </a:p>
          <a:p>
            <a:r>
              <a:rPr lang="en-US" sz="2000" b="1" i="1" dirty="0" smtClean="0">
                <a:solidFill>
                  <a:srgbClr val="0000CC"/>
                </a:solidFill>
              </a:rPr>
              <a:t>God granted the petition!</a:t>
            </a:r>
            <a:endParaRPr lang="en-US" sz="2000" b="1" i="1" dirty="0">
              <a:solidFill>
                <a:srgbClr val="0000CC"/>
              </a:solidFill>
            </a:endParaRPr>
          </a:p>
        </p:txBody>
      </p:sp>
    </p:spTree>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
                                            <p:txEl>
                                              <p:pRg st="2" end="2"/>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grpId="0"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p:cTn id="41"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strVal val="4/3*#ppt_w"/>
                                          </p:val>
                                        </p:tav>
                                        <p:tav tm="100000">
                                          <p:val>
                                            <p:strVal val="#ppt_w"/>
                                          </p:val>
                                        </p:tav>
                                      </p:tavLst>
                                    </p:anim>
                                    <p:anim calcmode="lin" valueType="num">
                                      <p:cBhvr>
                                        <p:cTn id="50" dur="1000" fill="hold"/>
                                        <p:tgtEl>
                                          <p:spTgt spid="3">
                                            <p:txEl>
                                              <p:pRg st="3" end="3"/>
                                            </p:txEl>
                                          </p:spTgt>
                                        </p:tgtEl>
                                        <p:attrNameLst>
                                          <p:attrName>ppt_h</p:attrName>
                                        </p:attrNameLst>
                                      </p:cBhvr>
                                      <p:tavLst>
                                        <p:tav tm="0">
                                          <p:val>
                                            <p:strVal val="4/3*#ppt_h"/>
                                          </p:val>
                                        </p:tav>
                                        <p:tav tm="100000">
                                          <p:val>
                                            <p:strVal val="#ppt_h"/>
                                          </p:val>
                                        </p:tav>
                                      </p:tavLst>
                                    </p:anim>
                                  </p:childTnLst>
                                </p:cTn>
                              </p:par>
                              <p:par>
                                <p:cTn id="51" presetID="23" presetClass="entr" presetSubtype="288" fill="hold" grpId="0"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p:cTn id="53" dur="1000" fill="hold"/>
                                        <p:tgtEl>
                                          <p:spTgt spid="4">
                                            <p:txEl>
                                              <p:pRg st="3" end="3"/>
                                            </p:txEl>
                                          </p:spTgt>
                                        </p:tgtEl>
                                        <p:attrNameLst>
                                          <p:attrName>ppt_w</p:attrName>
                                        </p:attrNameLst>
                                      </p:cBhvr>
                                      <p:tavLst>
                                        <p:tav tm="0">
                                          <p:val>
                                            <p:strVal val="4/3*#ppt_w"/>
                                          </p:val>
                                        </p:tav>
                                        <p:tav tm="100000">
                                          <p:val>
                                            <p:strVal val="#ppt_w"/>
                                          </p:val>
                                        </p:tav>
                                      </p:tavLst>
                                    </p:anim>
                                    <p:anim calcmode="lin" valueType="num">
                                      <p:cBhvr>
                                        <p:cTn id="54" dur="1000" fill="hold"/>
                                        <p:tgtEl>
                                          <p:spTgt spid="4">
                                            <p:txEl>
                                              <p:pRg st="3" end="3"/>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enjamin\sr\Gibeon and Nebi Samwil aerial from south.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Images\0Adds 2002\04 Judah and the Dead Sea\Shephelah-Aijalon Valley\sr\Aijalon Valley panorama.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D:\0Images\0Adds 2002\04 Judah and the Dead Sea\Shephelah-Aijalon Valley\sr\Aijalon Valley, eastern end, from s panorama.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837</TotalTime>
  <Words>2296</Words>
  <Application>Microsoft Macintosh PowerPoint</Application>
  <PresentationFormat>On-screen Show (4:3)</PresentationFormat>
  <Paragraphs>122</Paragraphs>
  <Slides>18</Slides>
  <Notes>3</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Equity</vt:lpstr>
      <vt:lpstr>1_Equity</vt:lpstr>
      <vt:lpstr>2_Equity</vt:lpstr>
      <vt:lpstr>“El Día Largo” en la Biblia The Bible’s “Long Day”</vt:lpstr>
      <vt:lpstr>Después de la destrucción de Jericó y Hai, la ciudad de Gabaón hizo paz con Israel. After the destruction of Jericho and Ai, the city of Gibeon made peace with Israel.</vt:lpstr>
      <vt:lpstr>www</vt:lpstr>
      <vt:lpstr>PowerPoint Presentation</vt:lpstr>
      <vt:lpstr>El día largo The long day</vt:lpstr>
      <vt:lpstr>PowerPoint Presentation</vt:lpstr>
      <vt:lpstr>PowerPoint Presentation</vt:lpstr>
      <vt:lpstr>PowerPoint Presentation</vt:lpstr>
      <vt:lpstr>Josué pidió algo grande. Joshua asked for a big thing.</vt:lpstr>
      <vt:lpstr>Josué tuvo la fe y pidió una cosa grande Joshua had faith and asked for a big thing</vt:lpstr>
      <vt:lpstr>Los creyentes por lo general mostraban poca fe. Believers usually showed little faith.</vt:lpstr>
      <vt:lpstr>Los creyentes por lo general mostraban poca fe. Believers usually showed little faith.</vt:lpstr>
      <vt:lpstr>Una Promesa a Sus Discípulos A Promise to His Disciples</vt:lpstr>
      <vt:lpstr>Una Promesa a Sus Discípulos A Promise to His Disciples</vt:lpstr>
      <vt:lpstr>Jesús siempre recompensó “grande fe” Jesus always rewarded “great faith”</vt:lpstr>
      <vt:lpstr>¿Qué grande son mis oraciones? How Big are My Prayers?</vt:lpstr>
      <vt:lpstr>Cuando Oramos para Cosas Grandes… When We Pray for Big Things…</vt:lpstr>
      <vt:lpstr>Peticiones Grandes Big Requests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“Long Day”</dc:title>
  <dc:creator>Royce Chandler</dc:creator>
  <cp:lastModifiedBy>Luke Chandler</cp:lastModifiedBy>
  <cp:revision>113</cp:revision>
  <dcterms:created xsi:type="dcterms:W3CDTF">2009-09-26T16:26:09Z</dcterms:created>
  <dcterms:modified xsi:type="dcterms:W3CDTF">2014-06-15T13:57:34Z</dcterms:modified>
</cp:coreProperties>
</file>